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image/png" PartName="/ppt/media/image34.jpg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511" r:id="rId3"/>
    <p:sldId id="416" r:id="rId4"/>
    <p:sldId id="409" r:id="rId5"/>
    <p:sldId id="418" r:id="rId6"/>
    <p:sldId id="513" r:id="rId7"/>
    <p:sldId id="462" r:id="rId8"/>
    <p:sldId id="444" r:id="rId9"/>
    <p:sldId id="425" r:id="rId10"/>
    <p:sldId id="509" r:id="rId11"/>
    <p:sldId id="459" r:id="rId12"/>
    <p:sldId id="449" r:id="rId13"/>
    <p:sldId id="514" r:id="rId14"/>
    <p:sldId id="515" r:id="rId15"/>
    <p:sldId id="467" r:id="rId16"/>
    <p:sldId id="468" r:id="rId17"/>
    <p:sldId id="469" r:id="rId18"/>
    <p:sldId id="486" r:id="rId19"/>
    <p:sldId id="517" r:id="rId20"/>
    <p:sldId id="518" r:id="rId21"/>
    <p:sldId id="519" r:id="rId22"/>
    <p:sldId id="520" r:id="rId23"/>
    <p:sldId id="512" r:id="rId24"/>
    <p:sldId id="466" r:id="rId25"/>
    <p:sldId id="448" r:id="rId26"/>
    <p:sldId id="443" r:id="rId27"/>
    <p:sldId id="447" r:id="rId28"/>
    <p:sldId id="454" r:id="rId29"/>
    <p:sldId id="453" r:id="rId30"/>
    <p:sldId id="435" r:id="rId31"/>
    <p:sldId id="436" r:id="rId32"/>
    <p:sldId id="507" r:id="rId33"/>
    <p:sldId id="439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3" r:id="rId45"/>
    <p:sldId id="482" r:id="rId46"/>
    <p:sldId id="484" r:id="rId47"/>
    <p:sldId id="485" r:id="rId48"/>
    <p:sldId id="440" r:id="rId49"/>
    <p:sldId id="493" r:id="rId50"/>
    <p:sldId id="495" r:id="rId51"/>
    <p:sldId id="496" r:id="rId52"/>
    <p:sldId id="494" r:id="rId53"/>
    <p:sldId id="446" r:id="rId54"/>
    <p:sldId id="500" r:id="rId55"/>
    <p:sldId id="501" r:id="rId56"/>
    <p:sldId id="502" r:id="rId57"/>
    <p:sldId id="340" r:id="rId58"/>
  </p:sldIdLst>
  <p:sldSz cx="11522075" cy="6480175"/>
  <p:notesSz cx="6858000" cy="994727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E8B7F1-D671-4F16-8CCF-09ECCA1E3F41}">
          <p14:sldIdLst>
            <p14:sldId id="256"/>
            <p14:sldId id="511"/>
            <p14:sldId id="416"/>
            <p14:sldId id="409"/>
            <p14:sldId id="418"/>
            <p14:sldId id="513"/>
            <p14:sldId id="462"/>
            <p14:sldId id="444"/>
            <p14:sldId id="425"/>
            <p14:sldId id="509"/>
            <p14:sldId id="459"/>
            <p14:sldId id="449"/>
            <p14:sldId id="514"/>
            <p14:sldId id="515"/>
            <p14:sldId id="467"/>
            <p14:sldId id="468"/>
            <p14:sldId id="469"/>
            <p14:sldId id="486"/>
            <p14:sldId id="517"/>
            <p14:sldId id="518"/>
            <p14:sldId id="519"/>
            <p14:sldId id="520"/>
            <p14:sldId id="512"/>
            <p14:sldId id="466"/>
            <p14:sldId id="448"/>
            <p14:sldId id="443"/>
            <p14:sldId id="447"/>
            <p14:sldId id="454"/>
            <p14:sldId id="453"/>
            <p14:sldId id="435"/>
            <p14:sldId id="436"/>
            <p14:sldId id="507"/>
            <p14:sldId id="439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3"/>
            <p14:sldId id="482"/>
            <p14:sldId id="484"/>
            <p14:sldId id="485"/>
            <p14:sldId id="440"/>
            <p14:sldId id="493"/>
            <p14:sldId id="495"/>
            <p14:sldId id="496"/>
            <p14:sldId id="494"/>
            <p14:sldId id="446"/>
            <p14:sldId id="500"/>
            <p14:sldId id="501"/>
            <p14:sldId id="502"/>
            <p14:sldId id="340"/>
          </p14:sldIdLst>
        </p14:section>
        <p14:section name="Раздел без заголовка" id="{F328DA90-6B88-4D1E-AE34-A3D84CB1578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595"/>
    <a:srgbClr val="4970B5"/>
    <a:srgbClr val="2A5243"/>
    <a:srgbClr val="335D6A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68" autoAdjust="0"/>
    <p:restoredTop sz="94050" autoAdjust="0"/>
  </p:normalViewPr>
  <p:slideViewPr>
    <p:cSldViewPr>
      <p:cViewPr varScale="1">
        <p:scale>
          <a:sx n="104" d="100"/>
          <a:sy n="104" d="100"/>
        </p:scale>
        <p:origin x="-774" y="-96"/>
      </p:cViewPr>
      <p:guideLst>
        <p:guide orient="horz" pos="2041"/>
        <p:guide pos="681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904CA-8061-4D70-93B9-F203E1DA2DA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6BF8F491-4D44-4285-AD51-4B51CF0E3485}" type="pres">
      <dgm:prSet presAssocID="{518904CA-8061-4D70-93B9-F203E1DA2DA2}" presName="Name0" presStyleCnt="0">
        <dgm:presLayoutVars>
          <dgm:dir/>
          <dgm:resizeHandles val="exact"/>
        </dgm:presLayoutVars>
      </dgm:prSet>
      <dgm:spPr/>
    </dgm:pt>
  </dgm:ptLst>
  <dgm:cxnLst>
    <dgm:cxn modelId="{DDE8E7BA-45D6-44E8-BBB2-E0D1108CFC2B}" type="presOf" srcId="{518904CA-8061-4D70-93B9-F203E1DA2DA2}" destId="{6BF8F491-4D44-4285-AD51-4B51CF0E3485}" srcOrd="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39985A3D-4651-4E67-A6AB-A1AA2020812B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2" y="4725075"/>
            <a:ext cx="5486078" cy="4475718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2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AE5FBE97-46FB-4A4C-9198-050C45F59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FBE97-46FB-4A4C-9198-050C45F59A3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FBE97-46FB-4A4C-9198-050C45F59A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FBE97-46FB-4A4C-9198-050C45F59A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3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1947994">
              <a:defRPr/>
            </a:pPr>
            <a:r>
              <a:rPr lang="ru-RU" sz="2400" dirty="0">
                <a:latin typeface="+mj-lt"/>
                <a:ea typeface="+mj-ea"/>
                <a:cs typeface="+mj-cs"/>
                <a:sym typeface="Calibri"/>
              </a:rPr>
              <a:t>Строительно-монтажные и проектно-изыскательские работы по данным объектам завершены, объекты введены в эксплуатацию, с целью сокращения объёма НЗС, затраты  передавать в эксплуатирующие организации. В случае потребности, дополнительные работы по таким объектам капитального строительства достраивать или дооборудовать в рабочем порядке на основании заключения новых муниципальных контрактов.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1.pn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9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0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5.jpeg"/><Relationship Id="rId4" Type="http://schemas.openxmlformats.org/officeDocument/2006/relationships/diagramData" Target="../diagrams/data1.xml"/><Relationship Id="rId9" Type="http://schemas.openxmlformats.org/officeDocument/2006/relationships/image" Target="../media/image74.jpeg"/></Relationships>
</file>

<file path=ppt/slides/_rels/slide53.xml.rels><?xml version="1.0" encoding="UTF-8" standalone="yes" ?><Relationships xmlns="http://schemas.openxmlformats.org/package/2006/relationships"><Relationship Id="rId8" Target="../media/image78.jpeg" Type="http://schemas.openxmlformats.org/officeDocument/2006/relationships/image"/><Relationship Id="rId3" Target="../media/image5.png" Type="http://schemas.openxmlformats.org/officeDocument/2006/relationships/image"/><Relationship Id="rId7" Target="../media/hdphoto5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7.jpeg" Type="http://schemas.openxmlformats.org/officeDocument/2006/relationships/image"/><Relationship Id="rId5" Target="../media/hdphoto4.wdp" Type="http://schemas.microsoft.com/office/2007/relationships/hdphoto"/><Relationship Id="rId4" Target="../media/image76.jpeg" Type="http://schemas.openxmlformats.org/officeDocument/2006/relationships/image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8.jpeg" Type="http://schemas.openxmlformats.org/officeDocument/2006/relationships/image"/><Relationship Id="rId4" Target="../media/image8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8" y="0"/>
            <a:ext cx="10493917" cy="6482843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2880716" y="561936"/>
            <a:ext cx="668246" cy="8779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2445" y="194394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D6595"/>
                </a:solidFill>
              </a:rPr>
              <a:t>Развитие строительства в Новокузнецке</a:t>
            </a:r>
          </a:p>
          <a:p>
            <a:endParaRPr lang="ru-RU" sz="3600" b="1" dirty="0" smtClean="0">
              <a:solidFill>
                <a:srgbClr val="3D6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781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74725" y="454025"/>
            <a:ext cx="8531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2575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30188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tx2"/>
                </a:solidFill>
                <a:latin typeface="Futura PT Medium"/>
              </a:rPr>
              <a:t>Капитальный ремонт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410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360363" y="1266825"/>
            <a:ext cx="9342842" cy="5539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25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8988" indent="-230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61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33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305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77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dirty="0" smtClean="0">
                <a:solidFill>
                  <a:srgbClr val="3D6595"/>
                </a:solidFill>
              </a:rPr>
              <a:t>Арена Кузнецких металлургов, пр. Строителей, 24</a:t>
            </a:r>
          </a:p>
        </p:txBody>
      </p:sp>
      <p:sp>
        <p:nvSpPr>
          <p:cNvPr id="4103" name="TextBox 15"/>
          <p:cNvSpPr txBox="1">
            <a:spLocks noChangeArrowheads="1"/>
          </p:cNvSpPr>
          <p:nvPr/>
        </p:nvSpPr>
        <p:spPr bwMode="auto">
          <a:xfrm>
            <a:off x="1008063" y="57594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2575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30188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337675" y="4896271"/>
            <a:ext cx="10945812" cy="11303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4" rIns="91428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25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8988" indent="-230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61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33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305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7788" indent="-230188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ru-RU" altLang="ru-RU" sz="1600" b="1" dirty="0" smtClean="0">
                <a:solidFill>
                  <a:srgbClr val="3D6595"/>
                </a:solidFill>
              </a:rPr>
              <a:t>Подрядчик на выполнение работ по капитальному ремонту объекта: ООО «Арена»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altLang="ru-RU" sz="1600" b="1" dirty="0" smtClean="0">
                <a:solidFill>
                  <a:srgbClr val="3D6595"/>
                </a:solidFill>
              </a:rPr>
              <a:t>Цена контракта - 501 999 361,39 рублей.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altLang="ru-RU" sz="1600" b="1" dirty="0" smtClean="0">
                <a:solidFill>
                  <a:srgbClr val="3D6595"/>
                </a:solidFill>
              </a:rPr>
              <a:t>Срок выполнения работ: 13.04.2020 – 17.10.2020.</a:t>
            </a:r>
          </a:p>
        </p:txBody>
      </p:sp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6424" y="1871935"/>
            <a:ext cx="544763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035" y="143745"/>
            <a:ext cx="7710746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апитальный ремонт МБОУ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«СОШ № 12»</a:t>
            </a:r>
          </a:p>
          <a:p>
            <a:endParaRPr lang="ru-RU" sz="2800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05" descr="_шк_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5" y="1528735"/>
            <a:ext cx="3567976" cy="25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4" y="4032175"/>
            <a:ext cx="83820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56981" y="1819671"/>
            <a:ext cx="5048042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 – </a:t>
            </a:r>
            <a:r>
              <a:rPr lang="ru-RU" dirty="0" smtClean="0">
                <a:solidFill>
                  <a:srgbClr val="3D6595"/>
                </a:solidFill>
              </a:rPr>
              <a:t>ООО «</a:t>
            </a:r>
            <a:r>
              <a:rPr lang="ru-RU" dirty="0" err="1" smtClean="0">
                <a:solidFill>
                  <a:srgbClr val="3D6595"/>
                </a:solidFill>
              </a:rPr>
              <a:t>Сибеврострой</a:t>
            </a:r>
            <a:r>
              <a:rPr lang="ru-RU" dirty="0" smtClean="0">
                <a:solidFill>
                  <a:srgbClr val="3D6595"/>
                </a:solidFill>
              </a:rPr>
              <a:t>» </a:t>
            </a:r>
            <a:r>
              <a:rPr lang="ru-RU" dirty="0" err="1" smtClean="0">
                <a:solidFill>
                  <a:srgbClr val="3D6595"/>
                </a:solidFill>
              </a:rPr>
              <a:t>г.Кемерово</a:t>
            </a:r>
            <a:endParaRPr lang="ru-RU" dirty="0" smtClean="0">
              <a:solidFill>
                <a:srgbClr val="3D6595"/>
              </a:solidFill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Заказчик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МБОУ «СОШ №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12»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Плановый срок выполнения СМР –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до 15.01.2021г.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3" y="127206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solidFill>
                  <a:srgbClr val="3D6595"/>
                </a:solidFill>
              </a:rPr>
              <a:t>Реконструкция памятника архитектуры областного значения «Здание кинотеатра «Коммунар»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6269" y="1608872"/>
            <a:ext cx="7405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3D6595"/>
                </a:solidFill>
                <a:cs typeface="Calibri" panose="020F0502020204030204" pitchFamily="34" charset="0"/>
              </a:rPr>
              <a:t>ПСД разработана в 2017г.</a:t>
            </a:r>
          </a:p>
          <a:p>
            <a:pPr lvl="0"/>
            <a:r>
              <a:rPr lang="ru-RU" dirty="0" smtClean="0">
                <a:solidFill>
                  <a:srgbClr val="3D6595"/>
                </a:solidFill>
                <a:cs typeface="Calibri" panose="020F0502020204030204" pitchFamily="34" charset="0"/>
              </a:rPr>
              <a:t>Подрядчик СМР – ООО «Век-Строй», г. Барнаул</a:t>
            </a:r>
            <a:endParaRPr lang="ru-RU" dirty="0">
              <a:solidFill>
                <a:srgbClr val="3D6595"/>
              </a:solidFill>
              <a:cs typeface="Calibri" panose="020F0502020204030204" pitchFamily="34" charset="0"/>
            </a:endParaRPr>
          </a:p>
          <a:p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- 620 млн. руб.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окончания –  декабрь 2020г.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C:\Users\USER\AppData\Local\Temp\Rar$DRa12836.15114\IMG-20200204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5" y="1587189"/>
            <a:ext cx="3344242" cy="45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AppData\Local\Temp\Rar$DRa12836.15566\ui-578863bf3ae837.4971500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1" y="2970295"/>
            <a:ext cx="4904669" cy="30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59" y="2059"/>
            <a:ext cx="9386615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5" y="1511895"/>
            <a:ext cx="9413168" cy="35394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395999"/>
            <a:endParaRPr lang="ru-RU" altLang="ru-RU" sz="2800" b="1" dirty="0" smtClean="0">
              <a:solidFill>
                <a:srgbClr val="3D659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algn="ctr" defTabSz="395999"/>
            <a:r>
              <a:rPr lang="ru-RU" altLang="ru-RU" sz="2800" b="1" dirty="0" smtClean="0">
                <a:solidFill>
                  <a:srgbClr val="3D659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Разработанная </a:t>
            </a:r>
          </a:p>
          <a:p>
            <a:pPr algn="ctr" defTabSz="395999"/>
            <a:r>
              <a:rPr lang="ru-RU" altLang="ru-RU" sz="2800" b="1" dirty="0">
                <a:solidFill>
                  <a:srgbClr val="3D659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</a:t>
            </a:r>
            <a:r>
              <a:rPr lang="ru-RU" altLang="ru-RU" sz="2800" b="1" dirty="0" smtClean="0">
                <a:solidFill>
                  <a:srgbClr val="3D659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роектно-сметная документация</a:t>
            </a:r>
            <a:endParaRPr lang="ru-RU" altLang="ru-RU" sz="2800" b="1" dirty="0">
              <a:solidFill>
                <a:srgbClr val="3D659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algn="ctr" defTabSz="395999"/>
            <a:endParaRPr lang="ru-RU" altLang="ru-RU" sz="2800" b="1" dirty="0" smtClean="0">
              <a:solidFill>
                <a:srgbClr val="3D659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algn="ctr" defTabSz="395999"/>
            <a:r>
              <a:rPr lang="ru-RU" altLang="ru-RU" sz="2800" b="1" dirty="0" smtClean="0">
                <a:solidFill>
                  <a:srgbClr val="3D659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   </a:t>
            </a:r>
          </a:p>
          <a:p>
            <a:pPr algn="ctr" defTabSz="395999"/>
            <a:endParaRPr lang="ru-RU" sz="4200" b="1" dirty="0">
              <a:solidFill>
                <a:srgbClr val="C00000"/>
              </a:solidFill>
              <a:latin typeface="Oswald"/>
              <a:sym typeface="Oswald"/>
            </a:endParaRPr>
          </a:p>
          <a:p>
            <a:pPr algn="ctr" defTabSz="395999"/>
            <a:endParaRPr lang="ru-RU" sz="4200" b="1" dirty="0">
              <a:solidFill>
                <a:srgbClr val="C00000"/>
              </a:solidFill>
              <a:latin typeface="Futura PT Medium" pitchFamily="34" charset="-52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1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ÑÐ¸Ð½ÑÑ Ð½Ð¾Ð²ÑÐ¹ Ð³ÐµÑÐ± Ð³Ð¾ÑÐ¾Ð´Ð° ÐÐ¾Ð²Ð¾ÐºÑÐ·Ð½ÐµÑ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36" y="341863"/>
            <a:ext cx="715629" cy="11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4" y="15519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Газовая котельная 2-ой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очереди в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микрорайоне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Новоильинского района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874" y="2085289"/>
            <a:ext cx="56323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</a:rPr>
              <a:t>Газовая котельная ЛСК – 12600/3-1-Г/ДТ-А установленной мощностью 12,600 МВт</a:t>
            </a:r>
          </a:p>
          <a:p>
            <a:r>
              <a:rPr lang="ru-RU" dirty="0" smtClean="0">
                <a:solidFill>
                  <a:srgbClr val="3D6595"/>
                </a:solidFill>
              </a:rPr>
              <a:t>Получено положительное </a:t>
            </a:r>
            <a:r>
              <a:rPr lang="ru-RU" dirty="0">
                <a:solidFill>
                  <a:srgbClr val="3D6595"/>
                </a:solidFill>
              </a:rPr>
              <a:t>заключение </a:t>
            </a:r>
            <a:r>
              <a:rPr lang="ru-RU" dirty="0" err="1">
                <a:solidFill>
                  <a:srgbClr val="3D6595"/>
                </a:solidFill>
              </a:rPr>
              <a:t>госэкспертизы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стоимость </a:t>
            </a:r>
            <a:r>
              <a:rPr lang="ru-RU" dirty="0" smtClean="0">
                <a:solidFill>
                  <a:srgbClr val="3D6595"/>
                </a:solidFill>
              </a:rPr>
              <a:t>объекта – 103,5 млн. </a:t>
            </a:r>
            <a:r>
              <a:rPr lang="ru-RU" dirty="0" err="1" smtClean="0">
                <a:solidFill>
                  <a:srgbClr val="3D6595"/>
                </a:solidFill>
              </a:rPr>
              <a:t>руб</a:t>
            </a:r>
            <a:r>
              <a:rPr lang="ru-RU" dirty="0" smtClean="0">
                <a:solidFill>
                  <a:srgbClr val="3D6595"/>
                </a:solidFill>
              </a:rPr>
              <a:t> </a:t>
            </a:r>
          </a:p>
          <a:p>
            <a:r>
              <a:rPr lang="ru-RU" dirty="0" smtClean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на </a:t>
            </a:r>
            <a:r>
              <a:rPr lang="ru-RU" dirty="0" smtClean="0">
                <a:solidFill>
                  <a:srgbClr val="3D6595"/>
                </a:solidFill>
              </a:rPr>
              <a:t>3 </a:t>
            </a:r>
            <a:r>
              <a:rPr lang="ru-RU" dirty="0">
                <a:solidFill>
                  <a:srgbClr val="3D6595"/>
                </a:solidFill>
              </a:rPr>
              <a:t>кв. 2019 </a:t>
            </a:r>
            <a:endParaRPr lang="ru-RU" dirty="0" smtClean="0">
              <a:solidFill>
                <a:srgbClr val="3D6595"/>
              </a:solidFill>
            </a:endParaRPr>
          </a:p>
          <a:p>
            <a:r>
              <a:rPr lang="ru-RU" dirty="0" smtClean="0">
                <a:solidFill>
                  <a:srgbClr val="3D6595"/>
                </a:solidFill>
              </a:rPr>
              <a:t>Реализация строительства объекта согласно ПОС составляет 6 месяцев</a:t>
            </a:r>
          </a:p>
          <a:p>
            <a:endParaRPr lang="ru-RU" dirty="0">
              <a:solidFill>
                <a:srgbClr val="3D6595"/>
              </a:solidFill>
            </a:endParaRPr>
          </a:p>
          <a:p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4" y="12501"/>
            <a:ext cx="9064517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Внеквартальные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инженерные сети (1 этап квартал «В»)  и </a:t>
            </a:r>
            <a:r>
              <a:rPr lang="ru-RU" sz="2800" b="1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улично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–дорожная сеть и ливневая канализация в микрорайоне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Новоильинского района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мп\Desktop\проекты 2018\nvkz-mrn7a.jpg"/>
          <p:cNvPicPr>
            <a:picLocks noChangeAspect="1" noChangeArrowheads="1"/>
          </p:cNvPicPr>
          <p:nvPr/>
        </p:nvPicPr>
        <p:blipFill>
          <a:blip r:embed="rId4" cstate="print"/>
          <a:srcRect l="28936" r="8333" b="7397"/>
          <a:stretch>
            <a:fillRect/>
          </a:stretch>
        </p:blipFill>
        <p:spPr bwMode="auto">
          <a:xfrm>
            <a:off x="6123657" y="1743627"/>
            <a:ext cx="4934693" cy="41384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767874" y="2243264"/>
            <a:ext cx="5137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</a:rPr>
              <a:t>ПСД выполнено силами НО «Фонд РЖС»,  получено положительное заключение </a:t>
            </a:r>
            <a:r>
              <a:rPr lang="ru-RU" dirty="0" err="1" smtClean="0">
                <a:solidFill>
                  <a:srgbClr val="3D6595"/>
                </a:solidFill>
              </a:rPr>
              <a:t>госэкспертизы</a:t>
            </a:r>
            <a:endParaRPr lang="ru-RU" dirty="0" smtClean="0">
              <a:solidFill>
                <a:srgbClr val="3D6595"/>
              </a:solidFill>
            </a:endParaRPr>
          </a:p>
          <a:p>
            <a:r>
              <a:rPr lang="ru-RU" dirty="0" smtClean="0">
                <a:solidFill>
                  <a:srgbClr val="3D6595"/>
                </a:solidFill>
              </a:rPr>
              <a:t>стоимость объекта на 2 кв. 2019 </a:t>
            </a:r>
          </a:p>
          <a:p>
            <a:r>
              <a:rPr lang="ru-RU" dirty="0" smtClean="0">
                <a:solidFill>
                  <a:srgbClr val="3D6595"/>
                </a:solidFill>
              </a:rPr>
              <a:t>Улично-дорожная сеть – 97,9 млн. </a:t>
            </a:r>
            <a:r>
              <a:rPr lang="ru-RU" dirty="0" err="1" smtClean="0">
                <a:solidFill>
                  <a:srgbClr val="3D6595"/>
                </a:solidFill>
              </a:rPr>
              <a:t>руб</a:t>
            </a:r>
            <a:endParaRPr lang="ru-RU" dirty="0" smtClean="0">
              <a:solidFill>
                <a:srgbClr val="3D6595"/>
              </a:solidFill>
            </a:endParaRPr>
          </a:p>
          <a:p>
            <a:r>
              <a:rPr lang="ru-RU" dirty="0" smtClean="0">
                <a:solidFill>
                  <a:srgbClr val="3D6595"/>
                </a:solidFill>
              </a:rPr>
              <a:t>Инженерные сети – 151,5 млн. </a:t>
            </a:r>
            <a:r>
              <a:rPr lang="ru-RU" dirty="0" err="1" smtClean="0">
                <a:solidFill>
                  <a:srgbClr val="3D6595"/>
                </a:solidFill>
              </a:rPr>
              <a:t>руб</a:t>
            </a:r>
            <a:r>
              <a:rPr lang="ru-RU" dirty="0" smtClean="0">
                <a:solidFill>
                  <a:srgbClr val="3D6595"/>
                </a:solidFill>
              </a:rPr>
              <a:t> </a:t>
            </a:r>
            <a:endParaRPr lang="ru-RU" dirty="0">
              <a:solidFill>
                <a:srgbClr val="3D6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4" y="171462"/>
            <a:ext cx="906451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Капитальный ремонт тоннеля  в Новоильинском районе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7873" y="1583903"/>
            <a:ext cx="9820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</a:rPr>
              <a:t>Получено положительное заключение ГАУ КО «НЦЦС» о достоверности определения сметной стоимости, с утверждённой стоимостью работ 161 891,4 тыс. </a:t>
            </a:r>
            <a:r>
              <a:rPr lang="ru-RU" dirty="0" err="1" smtClean="0">
                <a:solidFill>
                  <a:srgbClr val="3D6595"/>
                </a:solidFill>
              </a:rPr>
              <a:t>руб</a:t>
            </a:r>
            <a:endParaRPr lang="ru-RU" dirty="0" smtClean="0">
              <a:solidFill>
                <a:srgbClr val="3D6595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3D6595"/>
              </a:solidFill>
            </a:endParaRPr>
          </a:p>
        </p:txBody>
      </p:sp>
      <p:pic>
        <p:nvPicPr>
          <p:cNvPr id="5122" name="Picture 2" descr="C:\Users\USER\Desktop\Прокудина\Презентации\2020\Тоннель Ильинка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880" b="33864"/>
          <a:stretch/>
        </p:blipFill>
        <p:spPr bwMode="auto">
          <a:xfrm>
            <a:off x="5738581" y="3396104"/>
            <a:ext cx="4980279" cy="24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рокудина\Презентации\2020\Тоннель Ильин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9962" b="19482"/>
          <a:stretch/>
        </p:blipFill>
        <p:spPr bwMode="auto">
          <a:xfrm>
            <a:off x="830823" y="3396104"/>
            <a:ext cx="4714189" cy="24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>
            <a:spLocks noGrp="1"/>
          </p:cNvSpPr>
          <p:nvPr>
            <p:ph type="ctrTitle"/>
          </p:nvPr>
        </p:nvSpPr>
        <p:spPr>
          <a:xfrm>
            <a:off x="798591" y="163922"/>
            <a:ext cx="10075013" cy="149199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defRPr sz="7000">
                <a:solidFill>
                  <a:srgbClr val="FF12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ru-RU" sz="24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Стадион международного уровня "</a:t>
            </a:r>
            <a:r>
              <a:rPr lang="ru-RU" sz="2400" b="1" dirty="0" err="1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Воркаут</a:t>
            </a:r>
            <a:r>
              <a:rPr lang="ru-RU" sz="24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" в Заводском районе, четыре спортивных площадки "</a:t>
            </a:r>
            <a:r>
              <a:rPr lang="ru-RU" sz="2400" b="1" dirty="0" err="1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Воркаут</a:t>
            </a:r>
            <a:r>
              <a:rPr lang="ru-RU" sz="24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" </a:t>
            </a:r>
            <a:r>
              <a:rPr lang="ru-RU" sz="24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ru-RU" sz="24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ru-RU" sz="2400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(Центральный,    Орджоникидзевский, Новоильинский и </a:t>
            </a:r>
            <a:br>
              <a:rPr lang="ru-RU" sz="2400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ru-RU" sz="2400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Заводской район)</a:t>
            </a:r>
            <a:r>
              <a:rPr lang="ru-RU" sz="700" dirty="0">
                <a:solidFill>
                  <a:srgbClr val="3D6595"/>
                </a:solidFill>
                <a:ea typeface="Arial"/>
                <a:cs typeface="Arial"/>
                <a:sym typeface="Arial"/>
              </a:rPr>
              <a:t/>
            </a:r>
            <a:br>
              <a:rPr lang="ru-RU" sz="700" dirty="0">
                <a:solidFill>
                  <a:srgbClr val="3D6595"/>
                </a:solidFill>
                <a:ea typeface="Arial"/>
                <a:cs typeface="Arial"/>
                <a:sym typeface="Arial"/>
              </a:rPr>
            </a:br>
            <a:endParaRPr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46693" y="1853105"/>
            <a:ext cx="10077448" cy="41950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8" tIns="45728" rIns="45728" bIns="45728" numCol="2" anchor="t">
            <a:noAutofit/>
          </a:bodyPr>
          <a:lstStyle/>
          <a:p>
            <a:pPr hangingPunct="1">
              <a:defRPr sz="7000">
                <a:solidFill>
                  <a:srgbClr val="FF12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7874" y="1689279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ПСД в разработано </a:t>
            </a:r>
            <a:r>
              <a:rPr lang="ru-RU" sz="1800" dirty="0" smtClean="0">
                <a:solidFill>
                  <a:srgbClr val="3D6595"/>
                </a:solidFill>
              </a:rPr>
              <a:t>ООО «</a:t>
            </a:r>
            <a:r>
              <a:rPr lang="ru-RU" sz="1800" dirty="0" err="1" smtClean="0">
                <a:solidFill>
                  <a:srgbClr val="3D6595"/>
                </a:solidFill>
              </a:rPr>
              <a:t>Проектно</a:t>
            </a:r>
            <a:r>
              <a:rPr lang="ru-RU" sz="1800" dirty="0" smtClean="0">
                <a:solidFill>
                  <a:srgbClr val="3D6595"/>
                </a:solidFill>
              </a:rPr>
              <a:t> – инжиниринговая компания»</a:t>
            </a:r>
          </a:p>
          <a:p>
            <a:r>
              <a:rPr lang="ru-RU" sz="1800" dirty="0">
                <a:solidFill>
                  <a:srgbClr val="3D6595"/>
                </a:solidFill>
              </a:rPr>
              <a:t>Выполнены эскизные проекты благоустройства, которые получили положительное заключение проверки достоверности определения сметной стоимости в ГАУ КО «Управление </a:t>
            </a:r>
            <a:r>
              <a:rPr lang="ru-RU" sz="1800" dirty="0" err="1">
                <a:solidFill>
                  <a:srgbClr val="3D6595"/>
                </a:solidFill>
              </a:rPr>
              <a:t>госэкспертизы</a:t>
            </a:r>
            <a:r>
              <a:rPr lang="ru-RU" sz="1800" dirty="0">
                <a:solidFill>
                  <a:srgbClr val="3D6595"/>
                </a:solidFill>
              </a:rPr>
              <a:t>» </a:t>
            </a:r>
            <a:r>
              <a:rPr lang="ru-RU" sz="1800" dirty="0" err="1">
                <a:solidFill>
                  <a:srgbClr val="3D6595"/>
                </a:solidFill>
              </a:rPr>
              <a:t>г.Кемерово</a:t>
            </a:r>
            <a:r>
              <a:rPr lang="ru-RU" sz="1800" dirty="0">
                <a:solidFill>
                  <a:srgbClr val="3D6595"/>
                </a:solidFill>
              </a:rPr>
              <a:t>:</a:t>
            </a:r>
          </a:p>
          <a:p>
            <a:r>
              <a:rPr lang="ru-RU" sz="1800" dirty="0">
                <a:solidFill>
                  <a:srgbClr val="3D6595"/>
                </a:solidFill>
              </a:rPr>
              <a:t>- площадка по ул. </a:t>
            </a:r>
            <a:r>
              <a:rPr lang="ru-RU" sz="1800" dirty="0" err="1">
                <a:solidFill>
                  <a:srgbClr val="3D6595"/>
                </a:solidFill>
              </a:rPr>
              <a:t>Грдины</a:t>
            </a:r>
            <a:r>
              <a:rPr lang="ru-RU" sz="1800" dirty="0">
                <a:solidFill>
                  <a:srgbClr val="3D6595"/>
                </a:solidFill>
              </a:rPr>
              <a:t>: заключение №42-1-0070-20 от 07.05.2020 на сумму 9 707,66 тыс. руб. с учетом НДС;</a:t>
            </a:r>
          </a:p>
          <a:p>
            <a:r>
              <a:rPr lang="ru-RU" sz="1800" dirty="0">
                <a:solidFill>
                  <a:srgbClr val="3D6595"/>
                </a:solidFill>
              </a:rPr>
              <a:t>- площадка по пр. Шахтёров: заключение №42-1-0072-20 от 08.05.2020 на сумму 7 554,40 тыс. руб. с учетом НДС;</a:t>
            </a:r>
          </a:p>
          <a:p>
            <a:r>
              <a:rPr lang="ru-RU" sz="1800" dirty="0">
                <a:solidFill>
                  <a:srgbClr val="3D6595"/>
                </a:solidFill>
              </a:rPr>
              <a:t>- площадка по ул. Тореза 11: заключение №42-1-0073-20 от 08.05.2020 на сумму 24 821,88 тыс. руб. с учетом НДС;</a:t>
            </a:r>
          </a:p>
          <a:p>
            <a:r>
              <a:rPr lang="ru-RU" sz="1800" dirty="0">
                <a:solidFill>
                  <a:srgbClr val="3D6595"/>
                </a:solidFill>
              </a:rPr>
              <a:t>- площадка по ул. Косыгина: заключение №42-1-0071-20 от 07.05.2020 на сумму 6 102,53 тыс. руб. с учетом НДС;</a:t>
            </a:r>
          </a:p>
          <a:p>
            <a:r>
              <a:rPr lang="ru-RU" sz="1800" dirty="0">
                <a:solidFill>
                  <a:srgbClr val="3D6595"/>
                </a:solidFill>
              </a:rPr>
              <a:t>- площадка по ул. Тореза 22Д: заключение №42-1-0067-20 от 06.05.2020 на сумму 12 907,75 тыс. руб. с учетом НДС.</a:t>
            </a:r>
          </a:p>
          <a:p>
            <a:endParaRPr lang="ru-RU" sz="1800" dirty="0" smtClean="0">
              <a:solidFill>
                <a:srgbClr val="3D6595"/>
              </a:solidFill>
            </a:endParaRPr>
          </a:p>
        </p:txBody>
      </p:sp>
      <p:pic>
        <p:nvPicPr>
          <p:cNvPr id="6146" name="Picture 2" descr="C:\Users\USER\Desktop\Прокудина\Презентации\Воркаут\Тореза 11 Схема Скейт-пар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46778" r="18887" b="15643"/>
          <a:stretch/>
        </p:blipFill>
        <p:spPr bwMode="auto">
          <a:xfrm>
            <a:off x="6920519" y="1761440"/>
            <a:ext cx="3275302" cy="11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рокудина\Презентации\Воркаут\Тореза 11 Общая схема площадк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4229" r="55535" b="39225"/>
          <a:stretch/>
        </p:blipFill>
        <p:spPr bwMode="auto">
          <a:xfrm>
            <a:off x="6841157" y="3144997"/>
            <a:ext cx="1403968" cy="14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Прокудина\Презентации\Воркаут\Косыгина Общая схема площадк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26767" r="54878" b="33969"/>
          <a:stretch/>
        </p:blipFill>
        <p:spPr bwMode="auto">
          <a:xfrm>
            <a:off x="8928000" y="3240000"/>
            <a:ext cx="1296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Прокудина\Презентации\Воркаут\Тореза 22д Общая схема площадки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12054" r="48044" b="43979"/>
          <a:stretch/>
        </p:blipFill>
        <p:spPr bwMode="auto">
          <a:xfrm>
            <a:off x="6841157" y="4842358"/>
            <a:ext cx="140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Прокудина\Презентации\Воркаут\Грдины Общая схема площадки (1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8660" r="46342" b="32018"/>
          <a:stretch/>
        </p:blipFill>
        <p:spPr bwMode="auto">
          <a:xfrm>
            <a:off x="8929389" y="4638509"/>
            <a:ext cx="12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59" y="2059"/>
            <a:ext cx="9386615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" y="1511895"/>
            <a:ext cx="9413168" cy="31085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395999"/>
            <a:endParaRPr lang="ru-RU" altLang="ru-RU" sz="2800" b="1" dirty="0" smtClean="0">
              <a:solidFill>
                <a:srgbClr val="3D659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algn="ctr" defTabSz="395999"/>
            <a:r>
              <a:rPr lang="ru-RU" altLang="ru-RU" sz="2800" b="1" dirty="0" smtClean="0">
                <a:solidFill>
                  <a:srgbClr val="3D659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Проектно-сметная документация в разработке</a:t>
            </a:r>
          </a:p>
          <a:p>
            <a:pPr algn="ctr" defTabSz="395999"/>
            <a:endParaRPr lang="ru-RU" altLang="ru-RU" sz="2800" b="1" dirty="0" smtClean="0">
              <a:solidFill>
                <a:srgbClr val="3D659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algn="ctr" defTabSz="395999"/>
            <a:r>
              <a:rPr lang="ru-RU" altLang="ru-RU" sz="2800" b="1" dirty="0" smtClean="0">
                <a:solidFill>
                  <a:srgbClr val="3D659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   </a:t>
            </a:r>
          </a:p>
          <a:p>
            <a:pPr algn="ctr" defTabSz="395999"/>
            <a:endParaRPr lang="ru-RU" sz="4200" b="1" dirty="0">
              <a:solidFill>
                <a:srgbClr val="C00000"/>
              </a:solidFill>
              <a:latin typeface="Oswald"/>
              <a:sym typeface="Oswald"/>
            </a:endParaRPr>
          </a:p>
          <a:p>
            <a:pPr algn="ctr" defTabSz="395999"/>
            <a:endParaRPr lang="ru-RU" sz="4200" b="1" dirty="0">
              <a:solidFill>
                <a:srgbClr val="C00000"/>
              </a:solidFill>
              <a:latin typeface="Futura PT Medium" pitchFamily="34" charset="-52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1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ÑÐ¸Ð½ÑÑ Ð½Ð¾Ð²ÑÐ¹ Ð³ÐµÑÐ± Ð³Ð¾ÑÐ¾Ð´Ð° ÐÐ¾Ð²Ð¾ÐºÑÐ·Ð½ÐµÑ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36" y="341863"/>
            <a:ext cx="715629" cy="11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065" y="143745"/>
            <a:ext cx="906451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Путепроводы расположенные на шоссе </a:t>
            </a:r>
            <a:r>
              <a:rPr lang="ru-RU" sz="2800" b="1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Бызовском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62" y="2208305"/>
            <a:ext cx="10082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Ведётся подготовка аукционной документации с целью определения подрядной организации на выполнение инженерных изысканий и разработку проектной документации.</a:t>
            </a:r>
          </a:p>
          <a:p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проведения аукциона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июль 2020г.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выполнения изысканий - 5 месяцев.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выполнения проектных работ - 5 месяцев.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прохождения экспертизы 3 месяца. </a:t>
            </a:r>
            <a:endParaRPr lang="ru-RU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8" y="0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445" y="194394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D6595"/>
                </a:solidFill>
              </a:rPr>
              <a:t>Реестр объектов строительства в Новокузнецке</a:t>
            </a:r>
          </a:p>
        </p:txBody>
      </p:sp>
    </p:spTree>
    <p:extLst>
      <p:ext uri="{BB962C8B-B14F-4D97-AF65-F5344CB8AC3E}">
        <p14:creationId xmlns:p14="http://schemas.microsoft.com/office/powerpoint/2010/main" val="782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724" y="14374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Реконструкция </a:t>
            </a:r>
            <a:r>
              <a:rPr lang="ru-RU" sz="2800" b="1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шандора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расположенного на дамбе в Орджоникидзевском районе.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63" y="2208305"/>
            <a:ext cx="54015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Ведётся подготовка аукционной документации с целью определения подрядной организации на разработку проектной документации.</a:t>
            </a:r>
          </a:p>
          <a:p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проведения аукциона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август 2020г.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выполнения проектных работ - 3 месяца.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прохождения экспертизы 3 месяца. </a:t>
            </a:r>
            <a:endParaRPr lang="ru-RU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125" y="1761389"/>
            <a:ext cx="4563885" cy="34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724" y="143745"/>
            <a:ext cx="906451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</a:t>
            </a:r>
            <a:r>
              <a:rPr lang="ru-RU" sz="2800" b="1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Байдаевкого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моста.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62" y="2208305"/>
            <a:ext cx="54735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Ведётся подготовка аукционной документации с целью определения подрядной организации на выполнение инженерных изысканий и разработку проектной документации.</a:t>
            </a:r>
          </a:p>
          <a:p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проведения аукциона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август 2020г.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выполнения изысканий и проектных работ - 10 месяцев.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прохождения экспертизы - 3 месяца.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Ориентировочная стоимость ПИР – 123 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млн.руб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177" y="2208305"/>
            <a:ext cx="4558437" cy="26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724" y="14374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Наружное освещение улиц сектора индивидуальной жилой застройки </a:t>
            </a:r>
            <a:r>
              <a:rPr lang="ru-RU" sz="2800" b="1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г.Новокузнецка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231" y="1583903"/>
            <a:ext cx="100820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Ведётся подготовка аукционной документации с целью определения подрядной организации на разработку проектной документации на освещение следующих улиц:</a:t>
            </a:r>
          </a:p>
          <a:p>
            <a:r>
              <a:rPr lang="ru-RU" dirty="0">
                <a:solidFill>
                  <a:srgbClr val="3D6595"/>
                </a:solidFill>
              </a:rPr>
              <a:t>- Ул. Предмостная, Центральный </a:t>
            </a:r>
            <a:r>
              <a:rPr lang="ru-RU" dirty="0" err="1" smtClean="0">
                <a:solidFill>
                  <a:srgbClr val="3D6595"/>
                </a:solidFill>
              </a:rPr>
              <a:t>р-н;Ул</a:t>
            </a:r>
            <a:r>
              <a:rPr lang="ru-RU" dirty="0">
                <a:solidFill>
                  <a:srgbClr val="3D6595"/>
                </a:solidFill>
              </a:rPr>
              <a:t>. Волоколамская, Центральный р-н;</a:t>
            </a:r>
          </a:p>
          <a:p>
            <a:r>
              <a:rPr lang="ru-RU" dirty="0">
                <a:solidFill>
                  <a:srgbClr val="3D6595"/>
                </a:solidFill>
              </a:rPr>
              <a:t>- Ул. Широкая, Кузнецкий р-н</a:t>
            </a:r>
            <a:r>
              <a:rPr lang="ru-RU" dirty="0" smtClean="0">
                <a:solidFill>
                  <a:srgbClr val="3D6595"/>
                </a:solidFill>
              </a:rPr>
              <a:t>; </a:t>
            </a:r>
            <a:r>
              <a:rPr lang="ru-RU" dirty="0">
                <a:solidFill>
                  <a:srgbClr val="3D6595"/>
                </a:solidFill>
              </a:rPr>
              <a:t>Переулок Кузнецкий, Кузнецкий р-н;</a:t>
            </a:r>
          </a:p>
          <a:p>
            <a:r>
              <a:rPr lang="ru-RU" dirty="0">
                <a:solidFill>
                  <a:srgbClr val="3D6595"/>
                </a:solidFill>
              </a:rPr>
              <a:t>- Ул. Ладожская, Заводской р-н (чётная сторона от 2 до 46 дома);</a:t>
            </a:r>
          </a:p>
          <a:p>
            <a:r>
              <a:rPr lang="ru-RU" dirty="0">
                <a:solidFill>
                  <a:srgbClr val="3D6595"/>
                </a:solidFill>
              </a:rPr>
              <a:t>- Участок от остановочной площадки «Садовая» до ул. </a:t>
            </a:r>
            <a:r>
              <a:rPr lang="ru-RU" dirty="0" err="1">
                <a:solidFill>
                  <a:srgbClr val="3D6595"/>
                </a:solidFill>
              </a:rPr>
              <a:t>Эльтонская</a:t>
            </a:r>
            <a:r>
              <a:rPr lang="ru-RU" dirty="0">
                <a:solidFill>
                  <a:srgbClr val="3D6595"/>
                </a:solidFill>
              </a:rPr>
              <a:t>, Заводской р-н;</a:t>
            </a:r>
          </a:p>
          <a:p>
            <a:r>
              <a:rPr lang="ru-RU" dirty="0">
                <a:solidFill>
                  <a:srgbClr val="3D6595"/>
                </a:solidFill>
              </a:rPr>
              <a:t>- Ул. </a:t>
            </a:r>
            <a:r>
              <a:rPr lang="ru-RU" dirty="0" err="1">
                <a:solidFill>
                  <a:srgbClr val="3D6595"/>
                </a:solidFill>
              </a:rPr>
              <a:t>Шебелинская</a:t>
            </a:r>
            <a:r>
              <a:rPr lang="ru-RU" dirty="0">
                <a:solidFill>
                  <a:srgbClr val="3D6595"/>
                </a:solidFill>
              </a:rPr>
              <a:t>, Куйбышевский р-н</a:t>
            </a:r>
            <a:r>
              <a:rPr lang="ru-RU" dirty="0" smtClean="0">
                <a:solidFill>
                  <a:srgbClr val="3D6595"/>
                </a:solidFill>
              </a:rPr>
              <a:t>; </a:t>
            </a:r>
            <a:r>
              <a:rPr lang="ru-RU" dirty="0">
                <a:solidFill>
                  <a:srgbClr val="3D6595"/>
                </a:solidFill>
              </a:rPr>
              <a:t>Ул. Богатырская, Куйбышевский р-н;</a:t>
            </a:r>
          </a:p>
          <a:p>
            <a:r>
              <a:rPr lang="ru-RU" dirty="0">
                <a:solidFill>
                  <a:srgbClr val="3D6595"/>
                </a:solidFill>
              </a:rPr>
              <a:t>- Ул. Коммунарка, Орджоникидзевский р-н</a:t>
            </a:r>
            <a:r>
              <a:rPr lang="ru-RU" dirty="0" smtClean="0">
                <a:solidFill>
                  <a:srgbClr val="3D6595"/>
                </a:solidFill>
              </a:rPr>
              <a:t>; </a:t>
            </a:r>
            <a:r>
              <a:rPr lang="ru-RU" dirty="0">
                <a:solidFill>
                  <a:srgbClr val="3D6595"/>
                </a:solidFill>
              </a:rPr>
              <a:t>Переулок Шахтостроительный, Орджоникидзевский р-н (участок от здания поликлиники по ул. </a:t>
            </a:r>
            <a:r>
              <a:rPr lang="ru-RU" dirty="0" err="1">
                <a:solidFill>
                  <a:srgbClr val="3D6595"/>
                </a:solidFill>
              </a:rPr>
              <a:t>Зыряновская</a:t>
            </a:r>
            <a:r>
              <a:rPr lang="ru-RU" dirty="0">
                <a:solidFill>
                  <a:srgbClr val="3D6595"/>
                </a:solidFill>
              </a:rPr>
              <a:t> 68 до здания детского сада  по пер. Шахтостроительный 16</a:t>
            </a:r>
            <a:r>
              <a:rPr lang="ru-RU" dirty="0" smtClean="0">
                <a:solidFill>
                  <a:srgbClr val="3D6595"/>
                </a:solidFill>
              </a:rPr>
              <a:t>).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проведения аукциона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август 2020г.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выполнения проектных работ - 2 месяца.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прохождения экспертизы - 1 месяц. </a:t>
            </a:r>
          </a:p>
        </p:txBody>
      </p:sp>
    </p:spTree>
    <p:extLst>
      <p:ext uri="{BB962C8B-B14F-4D97-AF65-F5344CB8AC3E}">
        <p14:creationId xmlns:p14="http://schemas.microsoft.com/office/powerpoint/2010/main" val="36069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065" y="14374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 улично-дорожной сети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микрорайоне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Новоильинского района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1293" y="1528735"/>
            <a:ext cx="8869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целях обеспечения инженерной инфраструктурой комплексной застройки микрорайонов Новоильинского района</a:t>
            </a:r>
            <a:endParaRPr lang="ru-RU" b="1" dirty="0">
              <a:solidFill>
                <a:srgbClr val="3D6595"/>
              </a:solidFill>
              <a:cs typeface="Calibri" panose="020F0502020204030204" pitchFamily="34" charset="0"/>
            </a:endParaRPr>
          </a:p>
        </p:txBody>
      </p:sp>
      <p:pic>
        <p:nvPicPr>
          <p:cNvPr id="8" name="Рисунок 7" descr="ПЛАНШЕТ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173" y="2015951"/>
            <a:ext cx="4238866" cy="4170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1562" y="2208305"/>
            <a:ext cx="619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Улично-дорожная сеть: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ПСД – ООО «ИПЦ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г. Новосибирск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контракта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10 млн. руб.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Экспертиза проекта– до 01.08.2020г.</a:t>
            </a:r>
            <a:endParaRPr lang="ru-RU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D6595"/>
                </a:solidFill>
              </a:rPr>
              <a:t>Строительство Южной автомагистрали (3 этап</a:t>
            </a:r>
            <a:r>
              <a:rPr lang="ru-RU" sz="2400" b="1" dirty="0" smtClean="0">
                <a:solidFill>
                  <a:srgbClr val="3D6595"/>
                </a:solidFill>
              </a:rPr>
              <a:t>) в </a:t>
            </a:r>
            <a:r>
              <a:rPr lang="ru-RU" sz="2400" b="1" dirty="0" err="1" smtClean="0">
                <a:solidFill>
                  <a:srgbClr val="3D6595"/>
                </a:solidFill>
              </a:rPr>
              <a:t>г.Новокузнецке</a:t>
            </a:r>
            <a:r>
              <a:rPr lang="ru-RU" sz="2400" b="1" dirty="0" smtClean="0">
                <a:solidFill>
                  <a:srgbClr val="3D6595"/>
                </a:solidFill>
              </a:rPr>
              <a:t>, </a:t>
            </a:r>
            <a:r>
              <a:rPr lang="ru-RU" sz="2400" b="1" dirty="0">
                <a:solidFill>
                  <a:srgbClr val="3D6595"/>
                </a:solidFill>
              </a:rPr>
              <a:t>протяженностью 2,35 </a:t>
            </a:r>
            <a:r>
              <a:rPr lang="ru-RU" sz="2400" b="1" dirty="0" smtClean="0">
                <a:solidFill>
                  <a:srgbClr val="3D6595"/>
                </a:solidFill>
              </a:rPr>
              <a:t>км</a:t>
            </a:r>
            <a:endParaRPr lang="ru-RU" sz="1800" dirty="0">
              <a:solidFill>
                <a:srgbClr val="3D659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04" y="1512042"/>
            <a:ext cx="5760997" cy="427661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</a:t>
            </a:r>
            <a:r>
              <a:rPr lang="ru-RU" sz="20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ПСД – ООО «ИПЦ», г. Новосибирск</a:t>
            </a:r>
          </a:p>
          <a:p>
            <a:r>
              <a:rPr lang="ru-RU" sz="20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контракта – </a:t>
            </a:r>
            <a:r>
              <a:rPr lang="ru-RU" sz="20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15,9 </a:t>
            </a:r>
            <a:r>
              <a:rPr lang="ru-RU" sz="20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sz="20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>
                <a:solidFill>
                  <a:srgbClr val="3D6595"/>
                </a:solidFill>
              </a:rPr>
              <a:t>Муниципальный контракт на проведение государственной экспертизы результатов инженерных изысканий по Южной автомагистрали №90 заключен 24.04.2020 на сумму 874756,00 руб. (42 рабочих дня с возможностью продления на 20 рабочих дней).</a:t>
            </a:r>
          </a:p>
          <a:p>
            <a:pPr marL="0" indent="0">
              <a:buNone/>
            </a:pPr>
            <a:endParaRPr lang="ru-RU" sz="2000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D6595"/>
                </a:solidFill>
              </a:rPr>
              <a:t>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rgbClr val="3D6595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D6595"/>
                </a:solidFill>
              </a:rPr>
              <a:t>  </a:t>
            </a:r>
            <a:endParaRPr lang="ru-RU" dirty="0">
              <a:solidFill>
                <a:srgbClr val="3D6595"/>
              </a:solidFill>
            </a:endParaRPr>
          </a:p>
        </p:txBody>
      </p:sp>
      <p:pic>
        <p:nvPicPr>
          <p:cNvPr id="6" name="Picture 4" descr="C:\Documents and Settings\Настя\Рабочий стол\Прокудина\Презентации\Границы проектирования Южной Автомагистра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197" y="1561127"/>
            <a:ext cx="3692987" cy="437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081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3" y="16412"/>
            <a:ext cx="9064517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ru-RU" sz="2800" b="1" dirty="0" smtClean="0">
                <a:solidFill>
                  <a:srgbClr val="3D6595"/>
                </a:solidFill>
              </a:rPr>
              <a:t>проектной </a:t>
            </a:r>
            <a:r>
              <a:rPr lang="ru-RU" sz="2800" b="1" dirty="0">
                <a:solidFill>
                  <a:srgbClr val="3D6595"/>
                </a:solidFill>
              </a:rPr>
              <a:t>документации на благоустройство парковой территории по ул. 40 лет Победы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2983" y="1392265"/>
            <a:ext cx="1036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16.07.2020  подписан договор между НГФ «Жилищное строительство» и ООО «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Сибшахтостройпроект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на разработку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ПСД,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РД.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окончания - 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август - сентябрь 2020г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СМР запланированы на 2021 год в рамках программы «Комфортная городская среда»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/>
          <a:stretch/>
        </p:blipFill>
        <p:spPr>
          <a:xfrm>
            <a:off x="1008509" y="3240087"/>
            <a:ext cx="5477955" cy="2721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0513"/>
          <a:stretch/>
        </p:blipFill>
        <p:spPr>
          <a:xfrm>
            <a:off x="7057181" y="3240087"/>
            <a:ext cx="3865858" cy="27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3" y="370639"/>
            <a:ext cx="906451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Благоустройство Площади Новоильинского района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83" y="955187"/>
            <a:ext cx="8926476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lvl="0"/>
            <a:r>
              <a:rPr lang="ru-RU" b="1" dirty="0" smtClean="0">
                <a:solidFill>
                  <a:srgbClr val="3D6595"/>
                </a:solidFill>
                <a:cs typeface="Calibri" panose="020F0502020204030204" pitchFamily="34" charset="0"/>
              </a:rPr>
              <a:t>В рамках национального проекта «Формирование комфортной городской среды»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983" y="1663069"/>
            <a:ext cx="6832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Проектная документация разработана ООО «</a:t>
            </a:r>
            <a:r>
              <a:rPr lang="ru-RU" sz="1600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Сибстройпроект</a:t>
            </a:r>
            <a:r>
              <a:rPr lang="ru-RU" sz="16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3D6595"/>
                </a:solidFill>
              </a:rPr>
              <a:t>Муниципальный контракт на проведение проверки достоверности определения сметной стоимости №158 заключен 22.06.2020 на сумму 107472,00 руб. (30 рабочих дней с возможностью продления на 20 рабочих дней). Оплата аванса ГАУ КО «Управление </a:t>
            </a:r>
            <a:r>
              <a:rPr lang="ru-RU" sz="1600" dirty="0" err="1">
                <a:solidFill>
                  <a:srgbClr val="3D6595"/>
                </a:solidFill>
              </a:rPr>
              <a:t>госэкспертизы</a:t>
            </a:r>
            <a:r>
              <a:rPr lang="ru-RU" sz="1600" dirty="0">
                <a:solidFill>
                  <a:srgbClr val="3D6595"/>
                </a:solidFill>
              </a:rPr>
              <a:t>» осуществлена </a:t>
            </a:r>
            <a:r>
              <a:rPr lang="ru-RU" sz="1600" dirty="0" smtClean="0">
                <a:solidFill>
                  <a:srgbClr val="3D6595"/>
                </a:solidFill>
              </a:rPr>
              <a:t>29.06.2020.</a:t>
            </a:r>
            <a:r>
              <a:rPr lang="ru-RU" sz="16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СМР запланированы на 2021 год в рамках программы «Комфортная городская среда»</a:t>
            </a:r>
          </a:p>
          <a:p>
            <a:pPr algn="just"/>
            <a:endParaRPr lang="ru-RU" sz="16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" y="3713918"/>
            <a:ext cx="3639338" cy="2310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r="29000" b="4026"/>
          <a:stretch/>
        </p:blipFill>
        <p:spPr>
          <a:xfrm>
            <a:off x="9001397" y="1663069"/>
            <a:ext cx="2088232" cy="4397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1" y="3713918"/>
            <a:ext cx="3913043" cy="23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3" y="16412"/>
            <a:ext cx="9064517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ru-RU" sz="2800" b="1" dirty="0" smtClean="0">
                <a:solidFill>
                  <a:srgbClr val="3D6595"/>
                </a:solidFill>
              </a:rPr>
              <a:t>проектной </a:t>
            </a:r>
            <a:r>
              <a:rPr lang="ru-RU" sz="2800" b="1" dirty="0">
                <a:solidFill>
                  <a:srgbClr val="3D6595"/>
                </a:solidFill>
              </a:rPr>
              <a:t>документации на благоустройство площади перед </a:t>
            </a:r>
            <a:r>
              <a:rPr lang="ru-RU" sz="2800" b="1" dirty="0" smtClean="0">
                <a:solidFill>
                  <a:srgbClr val="3D6595"/>
                </a:solidFill>
              </a:rPr>
              <a:t>ДК </a:t>
            </a:r>
            <a:r>
              <a:rPr lang="ru-RU" sz="2800" b="1" dirty="0">
                <a:solidFill>
                  <a:srgbClr val="3D6595"/>
                </a:solidFill>
              </a:rPr>
              <a:t>им. </a:t>
            </a:r>
            <a:r>
              <a:rPr lang="ru-RU" sz="2800" b="1" dirty="0" smtClean="0">
                <a:solidFill>
                  <a:srgbClr val="3D6595"/>
                </a:solidFill>
              </a:rPr>
              <a:t>Ф.Э. Дзержинского</a:t>
            </a:r>
            <a:r>
              <a:rPr lang="ru-RU" sz="2800" b="1" dirty="0">
                <a:solidFill>
                  <a:srgbClr val="3D6595"/>
                </a:solidFill>
              </a:rPr>
              <a:t>, </a:t>
            </a:r>
            <a:r>
              <a:rPr lang="ru-RU" sz="2800" b="1" dirty="0" smtClean="0">
                <a:solidFill>
                  <a:srgbClr val="3D6595"/>
                </a:solidFill>
              </a:rPr>
              <a:t>2 этап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6270" y="1608872"/>
            <a:ext cx="628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3D6595"/>
                </a:solidFill>
                <a:cs typeface="Calibri" panose="020F0502020204030204" pitchFamily="34" charset="0"/>
              </a:rPr>
              <a:t>В 2019г. выполнен эскизный проект </a:t>
            </a:r>
            <a:r>
              <a:rPr lang="ru-RU" sz="1800" dirty="0" smtClean="0">
                <a:solidFill>
                  <a:srgbClr val="3D6595"/>
                </a:solidFill>
                <a:cs typeface="Calibri" panose="020F0502020204030204" pitchFamily="34" charset="0"/>
              </a:rPr>
              <a:t>ИП В.О. Васильев</a:t>
            </a:r>
            <a:endParaRPr lang="ru-RU" sz="1800" dirty="0">
              <a:solidFill>
                <a:srgbClr val="3D6595"/>
              </a:solidFill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</a:t>
            </a:r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 </a:t>
            </a:r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290 тыс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руб.</a:t>
            </a:r>
          </a:p>
          <a:p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году запланирована разработка </a:t>
            </a:r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ПСД</a:t>
            </a:r>
          </a:p>
          <a:p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СМР запланированы на 2021 год в рамках программы «Комфортная городская среда»</a:t>
            </a:r>
          </a:p>
          <a:p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8735"/>
          <a:stretch/>
        </p:blipFill>
        <p:spPr>
          <a:xfrm>
            <a:off x="1008509" y="3424754"/>
            <a:ext cx="2928178" cy="2536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9006" y="2127884"/>
            <a:ext cx="4449654" cy="3337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0"/>
          <a:stretch/>
        </p:blipFill>
        <p:spPr>
          <a:xfrm>
            <a:off x="4101026" y="3424754"/>
            <a:ext cx="3059088" cy="25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>
            <a:spLocks noGrp="1"/>
          </p:cNvSpPr>
          <p:nvPr>
            <p:ph type="ctrTitle"/>
          </p:nvPr>
        </p:nvSpPr>
        <p:spPr>
          <a:xfrm>
            <a:off x="804978" y="143745"/>
            <a:ext cx="9880361" cy="73460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Капитальный ремонт </a:t>
            </a:r>
            <a:r>
              <a:rPr lang="ru-RU" sz="28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ru-RU" sz="28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Стадион «Металлург» по пр. Строителей, </a:t>
            </a:r>
            <a:r>
              <a:rPr lang="ru-RU" sz="28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28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3043" y="1853105"/>
            <a:ext cx="10077448" cy="41950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8" tIns="45728" rIns="45728" bIns="45728" numCol="2" anchor="t">
            <a:noAutofit/>
          </a:bodyPr>
          <a:lstStyle/>
          <a:p>
            <a:pPr hangingPunct="1">
              <a:defRPr sz="7000">
                <a:solidFill>
                  <a:srgbClr val="FF12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27" y="2664023"/>
            <a:ext cx="11293047" cy="39518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312" y="1151855"/>
            <a:ext cx="9321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solidFill>
                  <a:srgbClr val="3D6595"/>
                </a:solidFill>
              </a:rPr>
              <a:t>Комитетом </a:t>
            </a:r>
            <a:r>
              <a:rPr lang="ru-RU" sz="1800" dirty="0">
                <a:solidFill>
                  <a:srgbClr val="3D6595"/>
                </a:solidFill>
              </a:rPr>
              <a:t>по физической культуре и спорту заключен муниципальный контракт на выполнение работ по инженерному обследованию строительных конструкций одноэтажных зданий восточной и западной трибуны стадиона «Металлург»: МК от 26.06.2020 №06/20, цена контракта 298 944,43 рублей, срок  выполнения работ Подрядчиком (ООО «Альтаир-НК»): с 26.06.2020 по 01.08.2020 гг.</a:t>
            </a:r>
            <a:endParaRPr lang="ru-RU" sz="1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>
            <a:spLocks noGrp="1"/>
          </p:cNvSpPr>
          <p:nvPr>
            <p:ph type="ctrTitle"/>
          </p:nvPr>
        </p:nvSpPr>
        <p:spPr>
          <a:xfrm>
            <a:off x="804978" y="89420"/>
            <a:ext cx="9880361" cy="99042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Капитальный ремонт </a:t>
            </a:r>
            <a:r>
              <a:rPr lang="ru-RU" sz="28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ru-RU" sz="2800" b="1" dirty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МАФСУ «СШОР «Металлург» по пр. Строителей, </a:t>
            </a:r>
            <a:r>
              <a:rPr lang="ru-RU" sz="2800" b="1" dirty="0" smtClean="0">
                <a:solidFill>
                  <a:srgbClr val="3D6595"/>
                </a:solidFill>
                <a:ea typeface="Arial"/>
                <a:cs typeface="Times New Roman" panose="02020603050405020304" pitchFamily="18" charset="0"/>
                <a:sym typeface="Arial"/>
              </a:rPr>
              <a:t>26; ул. Архитекторов, 12а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3043" y="1853105"/>
            <a:ext cx="10077448" cy="41950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8" tIns="45728" rIns="45728" bIns="45728" numCol="2" anchor="t">
            <a:noAutofit/>
          </a:bodyPr>
          <a:lstStyle/>
          <a:p>
            <a:pPr hangingPunct="1">
              <a:defRPr sz="7000">
                <a:solidFill>
                  <a:srgbClr val="FF12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age-03-02-20-05-35.jpeg"/>
          <p:cNvPicPr>
            <a:picLocks noChangeAspect="1"/>
          </p:cNvPicPr>
          <p:nvPr/>
        </p:nvPicPr>
        <p:blipFill>
          <a:blip r:embed="rId5" cstate="print"/>
          <a:srcRect l="15768" t="52165" r="14869"/>
          <a:stretch>
            <a:fillRect/>
          </a:stretch>
        </p:blipFill>
        <p:spPr>
          <a:xfrm>
            <a:off x="648469" y="1295871"/>
            <a:ext cx="4640443" cy="21331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00997" y="1511895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Проектная документация ООО «Арена» (основные работы) и «Проектно-инжиниринговая компания» (благоустройство).</a:t>
            </a:r>
          </a:p>
          <a:p>
            <a:pPr lvl="0"/>
            <a:r>
              <a:rPr lang="ru-RU" sz="1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Муниципальный контракт на проведение проверки достоверности определения сметной стоимости №132 и №133 заключены 05.06.2020 на суммы по 470 210 руб. (30 рабочих дней с возможностью продления на 20 рабочих дней)</a:t>
            </a:r>
            <a:endParaRPr lang="ru-RU" sz="1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Рисунок 10" descr="image-03-02-20-05-35.jpeg"/>
          <p:cNvPicPr>
            <a:picLocks noChangeAspect="1"/>
          </p:cNvPicPr>
          <p:nvPr/>
        </p:nvPicPr>
        <p:blipFill>
          <a:blip r:embed="rId5" cstate="print"/>
          <a:srcRect l="15768" r="14869" b="48328"/>
          <a:stretch>
            <a:fillRect/>
          </a:stretch>
        </p:blipFill>
        <p:spPr>
          <a:xfrm>
            <a:off x="648469" y="3600127"/>
            <a:ext cx="46404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065" y="131776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Реконструкция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проспекта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Металлургов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Центральном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(1 этап)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3123" y="1038322"/>
            <a:ext cx="8869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D6595"/>
                </a:solidFill>
                <a:cs typeface="Calibri" panose="020F0502020204030204" pitchFamily="34" charset="0"/>
              </a:rPr>
              <a:t>В рамках национального </a:t>
            </a:r>
            <a:r>
              <a:rPr lang="ru-RU" b="1" dirty="0" smtClean="0">
                <a:solidFill>
                  <a:srgbClr val="3D6595"/>
                </a:solidFill>
                <a:cs typeface="Calibri" panose="020F0502020204030204" pitchFamily="34" charset="0"/>
              </a:rPr>
              <a:t>проекта «Безопасные </a:t>
            </a:r>
            <a:r>
              <a:rPr lang="ru-RU" b="1" dirty="0">
                <a:solidFill>
                  <a:srgbClr val="3D6595"/>
                </a:solidFill>
                <a:cs typeface="Calibri" panose="020F0502020204030204" pitchFamily="34" charset="0"/>
              </a:rPr>
              <a:t>и качественные автомобильные  дороги»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1504" y="1676023"/>
            <a:ext cx="705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СМР - организация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КемеровоСпецСтрой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работ – 855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</a:t>
            </a:r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– </a:t>
            </a:r>
            <a:r>
              <a:rPr lang="ru-RU" sz="1800" dirty="0" smtClean="0">
                <a:solidFill>
                  <a:srgbClr val="3D6595"/>
                </a:solidFill>
                <a:cs typeface="Times New Roman" panose="02020603050405020304" pitchFamily="18" charset="0"/>
              </a:rPr>
              <a:t>октябрь 2020 </a:t>
            </a:r>
            <a:r>
              <a:rPr lang="ru-RU" sz="1800" dirty="0">
                <a:solidFill>
                  <a:srgbClr val="3D6595"/>
                </a:solidFill>
                <a:cs typeface="Times New Roman" panose="02020603050405020304" pitchFamily="18" charset="0"/>
              </a:rPr>
              <a:t>года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1037" y="1960911"/>
            <a:ext cx="5353974" cy="40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106" y="2913042"/>
            <a:ext cx="4003859" cy="30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2" y="32890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Реконструкция Стадиона «Регби», расположенного по ул. Ленина 103 в Кузнецком районе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377" y="1392265"/>
            <a:ext cx="9728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году выполнено визуальное обследование конструкций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Выполняется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предпроектная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проработка и разработка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экономического обоснования. Плановый срок реализации: октябрь 2020г- июль 2021г.</a:t>
            </a:r>
          </a:p>
        </p:txBody>
      </p:sp>
      <p:pic>
        <p:nvPicPr>
          <p:cNvPr id="5122" name="Picture 2" descr="C:\Users\USER\Desktop\Прокудина\Презентации\Рэгби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5" y="2938379"/>
            <a:ext cx="4846160" cy="3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рокудина\Презентации\Рэгби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33" y="2938379"/>
            <a:ext cx="4277855" cy="32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2" y="32890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малой ледовой арены, в районе ДОЗ Центрального района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462" y="1727919"/>
            <a:ext cx="37978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ПСД разработана в 2019г.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Застройщик-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ЗАО «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СибШахтоСтрой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окончания – 3 квартал 2020г.</a:t>
            </a:r>
          </a:p>
          <a:p>
            <a:endParaRPr lang="ru-RU" dirty="0" smtClean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выполняются за счет собственных средств застройщика.</a:t>
            </a:r>
          </a:p>
          <a:p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USER\Downloads\IMG-20200203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79" y="1727919"/>
            <a:ext cx="6874625" cy="41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288925" y="1266825"/>
            <a:ext cx="10728325" cy="4997450"/>
          </a:xfrm>
          <a:solidFill>
            <a:schemeClr val="bg1"/>
          </a:solidFill>
        </p:spPr>
        <p:txBody>
          <a:bodyPr lIns="128756" tIns="64373" rIns="128756" bIns="64373"/>
          <a:lstStyle/>
          <a:p>
            <a:pPr marL="541338" indent="-541338" algn="ctr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Физкультурно-оздоровительный комплекс по адресу: </a:t>
            </a:r>
          </a:p>
          <a:p>
            <a:pPr marL="541338" indent="-541338" algn="ctr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Орджоникидзевский район, ул. Рихарда Зорге.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Объем финансирования – 420 000 000 рублей.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Источники финансирования: средства частных инвестиций.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До 01.07.2020 – заключение договора аренды на земельный участок.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С 01.07.2020 - проектирование объекта.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Срок проведения СМР: 2021-2023 гг.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Проект предусматривает наличие:</a:t>
            </a:r>
          </a:p>
          <a:p>
            <a:pPr marL="541338" indent="-541338" defTabSz="812800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- Ледовая арена 60*30м.</a:t>
            </a:r>
          </a:p>
          <a:p>
            <a:pPr marL="541338" indent="-541338" defTabSz="812800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- 3-4 дорожки для керлинга.</a:t>
            </a:r>
          </a:p>
          <a:p>
            <a:pPr marL="541338" indent="-541338" defTabSz="812800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- Трибуны.</a:t>
            </a:r>
          </a:p>
          <a:p>
            <a:pPr marL="541338" indent="-541338" defTabSz="812800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- Не менее 4-х дорожек в бассейне.</a:t>
            </a:r>
          </a:p>
          <a:p>
            <a:pPr marL="541338" indent="-541338" defTabSz="812800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- Около 80 жилых комнат в здании временного размещения спортсменов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1338" indent="-541338" defTabSz="81280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ru-RU" sz="2000" dirty="0" smtClean="0">
              <a:solidFill>
                <a:srgbClr val="3D6595"/>
              </a:solidFill>
              <a:latin typeface="Times New Roman" pitchFamily="18" charset="0"/>
            </a:endParaRPr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781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/>
          </p:cNvSpPr>
          <p:nvPr/>
        </p:nvSpPr>
        <p:spPr bwMode="auto">
          <a:xfrm>
            <a:off x="1008063" y="215900"/>
            <a:ext cx="85693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96" tIns="51098" rIns="102196" bIns="5109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936625" indent="-360363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439863" indent="-287338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2016125" indent="-287338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592388" indent="-287338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3049588" indent="-28733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506788" indent="-28733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963988" indent="-28733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421188" indent="-28733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974725" y="454025"/>
            <a:ext cx="8531225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2575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30188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30188" defTabSz="1022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dirty="0">
              <a:solidFill>
                <a:srgbClr val="3B4555"/>
              </a:solidFill>
              <a:latin typeface="Futura 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207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749" y="148480"/>
            <a:ext cx="7710746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СОШ В квартале 45-46 Центрального района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429" y="1799927"/>
            <a:ext cx="5125248" cy="27084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В 2020 г. </a:t>
            </a:r>
            <a:r>
              <a:rPr lang="ru-RU" dirty="0">
                <a:solidFill>
                  <a:srgbClr val="3D6595"/>
                </a:solidFill>
                <a:cs typeface="Times New Roman" pitchFamily="18" charset="0"/>
              </a:rPr>
              <a:t>предусмотрены расходы на разработку </a:t>
            </a: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ПСД – 25 млн. руб. с дальнейшей реализацией СМР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Завершение работ – 2022 г.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Муниципальный контракт на выполнение инженерных изысканий с ООО «Алтай ТИСИЗ» заключён 13.03.2020 на сумму 411 172 руб.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340" r="16820" b="6649"/>
          <a:stretch/>
        </p:blipFill>
        <p:spPr bwMode="auto">
          <a:xfrm>
            <a:off x="5503944" y="1758279"/>
            <a:ext cx="5562560" cy="38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 dirty="0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576263" y="1655763"/>
            <a:ext cx="5832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ул.Пролетарская,81</a:t>
            </a:r>
          </a:p>
          <a:p>
            <a:r>
              <a:rPr lang="ru-RU" dirty="0">
                <a:solidFill>
                  <a:srgbClr val="3D6595"/>
                </a:solidFill>
              </a:rPr>
              <a:t>Год постройки – 1938г.</a:t>
            </a: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360 человек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-92 000 000руб. </a:t>
            </a:r>
          </a:p>
          <a:p>
            <a:r>
              <a:rPr lang="ru-RU" dirty="0">
                <a:solidFill>
                  <a:srgbClr val="3D6595"/>
                </a:solidFill>
              </a:rPr>
              <a:t>Контракт подписан 28.05.19, подрядчик: ООО «МОСТСИТИПРОЕКТ» (г</a:t>
            </a:r>
            <a:r>
              <a:rPr lang="ru-RU" dirty="0" smtClean="0">
                <a:solidFill>
                  <a:srgbClr val="3D6595"/>
                </a:solidFill>
              </a:rPr>
              <a:t>. Екатеринбург</a:t>
            </a:r>
            <a:r>
              <a:rPr lang="ru-RU" dirty="0">
                <a:solidFill>
                  <a:srgbClr val="3D6595"/>
                </a:solidFill>
              </a:rPr>
              <a:t>) окончание 4.09.2019 ( стоим. работ 1 120 000руб.).</a:t>
            </a:r>
          </a:p>
          <a:p>
            <a:r>
              <a:rPr lang="ru-RU" dirty="0">
                <a:solidFill>
                  <a:srgbClr val="3D6595"/>
                </a:solidFill>
              </a:rPr>
              <a:t>Работа по расторжению контракта выполнена.</a:t>
            </a:r>
          </a:p>
          <a:p>
            <a:r>
              <a:rPr lang="ru-RU" dirty="0">
                <a:solidFill>
                  <a:srgbClr val="3D6595"/>
                </a:solidFill>
              </a:rPr>
              <a:t>Из-за затяжного срока проектирования.</a:t>
            </a:r>
          </a:p>
          <a:p>
            <a:r>
              <a:rPr lang="ru-RU" dirty="0">
                <a:solidFill>
                  <a:srgbClr val="3D6595"/>
                </a:solidFill>
              </a:rPr>
              <a:t>Работы по проектированию будет выполнять МБУ «ГУРТ» Произведен  осмотр и выполнены </a:t>
            </a:r>
            <a:r>
              <a:rPr lang="ru-RU" dirty="0" err="1">
                <a:solidFill>
                  <a:srgbClr val="3D6595"/>
                </a:solidFill>
              </a:rPr>
              <a:t>обмерочные</a:t>
            </a:r>
            <a:r>
              <a:rPr lang="ru-RU" dirty="0">
                <a:solidFill>
                  <a:srgbClr val="3D6595"/>
                </a:solidFill>
              </a:rPr>
              <a:t> планы. </a:t>
            </a:r>
          </a:p>
        </p:txBody>
      </p:sp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МБОУ «Основная общеобразовательная школа № 1»</a:t>
            </a:r>
          </a:p>
        </p:txBody>
      </p:sp>
      <p:pic>
        <p:nvPicPr>
          <p:cNvPr id="15368" name="Picture 185" descr="_шк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1871663"/>
            <a:ext cx="4616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3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 dirty="0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576263" y="1655763"/>
            <a:ext cx="58324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 Ленина, 61</a:t>
            </a:r>
          </a:p>
          <a:p>
            <a:r>
              <a:rPr lang="ru-RU" dirty="0">
                <a:solidFill>
                  <a:srgbClr val="3D6595"/>
                </a:solidFill>
              </a:rPr>
              <a:t>Год постройки – 1950</a:t>
            </a: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 </a:t>
            </a:r>
            <a:r>
              <a:rPr lang="ru-RU" dirty="0" smtClean="0">
                <a:solidFill>
                  <a:srgbClr val="3D6595"/>
                </a:solidFill>
              </a:rPr>
              <a:t>134 человека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подписан 31.07.19  Подрядчик ООО «РЕМПРОЕКТСТРОЙ» (Новосибирск), окончание 27.11.2019.(стоим. работ 2 964 621,33руб.) </a:t>
            </a:r>
          </a:p>
          <a:p>
            <a:r>
              <a:rPr lang="ru-RU" dirty="0">
                <a:solidFill>
                  <a:srgbClr val="3D6595"/>
                </a:solidFill>
              </a:rPr>
              <a:t>22.04.20 – получено положительное заключение ГАУ КО «Управление </a:t>
            </a:r>
            <a:r>
              <a:rPr lang="ru-RU" dirty="0" err="1">
                <a:solidFill>
                  <a:srgbClr val="3D6595"/>
                </a:solidFill>
              </a:rPr>
              <a:t>Госэкспертизы</a:t>
            </a:r>
            <a:r>
              <a:rPr lang="ru-RU" dirty="0">
                <a:solidFill>
                  <a:srgbClr val="3D6595"/>
                </a:solidFill>
              </a:rPr>
              <a:t>» г</a:t>
            </a:r>
            <a:r>
              <a:rPr lang="ru-RU" dirty="0" smtClean="0">
                <a:solidFill>
                  <a:srgbClr val="3D6595"/>
                </a:solidFill>
              </a:rPr>
              <a:t>. Кемерово </a:t>
            </a:r>
            <a:r>
              <a:rPr lang="ru-RU" dirty="0">
                <a:solidFill>
                  <a:srgbClr val="3D6595"/>
                </a:solidFill>
              </a:rPr>
              <a:t>№ 42-1-1-2-013358-2020- сумма капитального ремонта </a:t>
            </a:r>
            <a:r>
              <a:rPr lang="ru-RU" dirty="0" smtClean="0">
                <a:solidFill>
                  <a:srgbClr val="3D6595"/>
                </a:solidFill>
              </a:rPr>
              <a:t>-  97 </a:t>
            </a:r>
            <a:r>
              <a:rPr lang="ru-RU" dirty="0">
                <a:solidFill>
                  <a:srgbClr val="3D6595"/>
                </a:solidFill>
              </a:rPr>
              <a:t>484 480 рублей </a:t>
            </a:r>
          </a:p>
        </p:txBody>
      </p:sp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                МКОУ «Специальная школа № 30»</a:t>
            </a:r>
          </a:p>
        </p:txBody>
      </p:sp>
      <p:pic>
        <p:nvPicPr>
          <p:cNvPr id="16392" name="Picture 70" descr="_IMG-20191120-WA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727200"/>
            <a:ext cx="45354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9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 dirty="0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079500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215900" y="1584325"/>
            <a:ext cx="61928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</a:t>
            </a:r>
            <a:r>
              <a:rPr lang="ru-RU" dirty="0" smtClean="0">
                <a:solidFill>
                  <a:srgbClr val="3D6595"/>
                </a:solidFill>
              </a:rPr>
              <a:t>. Жасминная, 8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Год постройки </a:t>
            </a:r>
            <a:r>
              <a:rPr lang="ru-RU" dirty="0" smtClean="0">
                <a:solidFill>
                  <a:srgbClr val="3D6595"/>
                </a:solidFill>
              </a:rPr>
              <a:t>– 1963 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370 человек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125 000 </a:t>
            </a:r>
            <a:r>
              <a:rPr lang="ru-RU" dirty="0" smtClean="0">
                <a:solidFill>
                  <a:srgbClr val="3D6595"/>
                </a:solidFill>
              </a:rPr>
              <a:t>000 рублей</a:t>
            </a:r>
            <a:endParaRPr lang="ru-RU" b="1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Контракт подписан  30.08.19,</a:t>
            </a:r>
            <a:r>
              <a:rPr lang="ru-RU" b="1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подрядчик: ЗАО БАЗИЛИК (г</a:t>
            </a:r>
            <a:r>
              <a:rPr lang="ru-RU" dirty="0" smtClean="0">
                <a:solidFill>
                  <a:srgbClr val="3D6595"/>
                </a:solidFill>
              </a:rPr>
              <a:t>. Красноярск</a:t>
            </a:r>
            <a:r>
              <a:rPr lang="ru-RU" dirty="0">
                <a:solidFill>
                  <a:srgbClr val="3D6595"/>
                </a:solidFill>
              </a:rPr>
              <a:t>) окончание 26.12.2019. (стоим. работ 1 400 000руб.)</a:t>
            </a:r>
          </a:p>
          <a:p>
            <a:r>
              <a:rPr lang="ru-RU" dirty="0">
                <a:solidFill>
                  <a:srgbClr val="3D6595"/>
                </a:solidFill>
              </a:rPr>
              <a:t>Ведется работа по расторжению контракта.</a:t>
            </a:r>
          </a:p>
          <a:p>
            <a:r>
              <a:rPr lang="ru-RU" dirty="0">
                <a:solidFill>
                  <a:srgbClr val="3D6595"/>
                </a:solidFill>
              </a:rPr>
              <a:t>Из-за затяжного срока проектирования и не устранения замечаний.</a:t>
            </a:r>
          </a:p>
          <a:p>
            <a:r>
              <a:rPr lang="ru-RU" dirty="0">
                <a:solidFill>
                  <a:srgbClr val="3D6595"/>
                </a:solidFill>
              </a:rPr>
              <a:t>Работы по проектированию будет выполнять МБУ  «ГУРТ» Выполнен 1%, произведен  осмотр, выполнены </a:t>
            </a:r>
            <a:r>
              <a:rPr lang="ru-RU" dirty="0" err="1">
                <a:solidFill>
                  <a:srgbClr val="3D6595"/>
                </a:solidFill>
              </a:rPr>
              <a:t>обмерочные</a:t>
            </a:r>
            <a:r>
              <a:rPr lang="ru-RU" dirty="0">
                <a:solidFill>
                  <a:srgbClr val="3D6595"/>
                </a:solidFill>
              </a:rPr>
              <a:t> планы и выданы поэтажные чертежи, на согласование планировок. </a:t>
            </a:r>
          </a:p>
        </p:txBody>
      </p:sp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МБОУ «Основная общеобразовательная школа № 43»</a:t>
            </a:r>
          </a:p>
        </p:txBody>
      </p:sp>
      <p:pic>
        <p:nvPicPr>
          <p:cNvPr id="17416" name="Picture 69" descr="_шк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16125"/>
            <a:ext cx="460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8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 dirty="0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576263" y="1655763"/>
            <a:ext cx="54721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ул.Варшавская,2</a:t>
            </a:r>
          </a:p>
          <a:p>
            <a:r>
              <a:rPr lang="ru-RU" dirty="0">
                <a:solidFill>
                  <a:srgbClr val="3D6595"/>
                </a:solidFill>
              </a:rPr>
              <a:t>Год постройки – 1960</a:t>
            </a: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–700 человек</a:t>
            </a:r>
            <a:r>
              <a:rPr lang="en-US" dirty="0">
                <a:solidFill>
                  <a:srgbClr val="3D6595"/>
                </a:solidFill>
              </a:rPr>
              <a:t> 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 подписан 02.09.2019г., Подрядчик ООО «Инженерные системы» (</a:t>
            </a:r>
            <a:r>
              <a:rPr lang="ru-RU" dirty="0" err="1">
                <a:solidFill>
                  <a:srgbClr val="3D6595"/>
                </a:solidFill>
              </a:rPr>
              <a:t>г.Кемерово</a:t>
            </a:r>
            <a:r>
              <a:rPr lang="ru-RU">
                <a:solidFill>
                  <a:srgbClr val="3D6595"/>
                </a:solidFill>
              </a:rPr>
              <a:t>), </a:t>
            </a:r>
            <a:r>
              <a:rPr lang="ru-RU" smtClean="0">
                <a:solidFill>
                  <a:srgbClr val="3D6595"/>
                </a:solidFill>
              </a:rPr>
              <a:t>стоим</a:t>
            </a:r>
            <a:r>
              <a:rPr lang="ru-RU" dirty="0">
                <a:solidFill>
                  <a:srgbClr val="3D6595"/>
                </a:solidFill>
              </a:rPr>
              <a:t>. работ 1 719 133,60руб.)</a:t>
            </a:r>
          </a:p>
          <a:p>
            <a:r>
              <a:rPr lang="ru-RU" dirty="0">
                <a:solidFill>
                  <a:srgbClr val="3D6595"/>
                </a:solidFill>
              </a:rPr>
              <a:t>Проектная документация находится на проверке в  ГАУ КО «Управление </a:t>
            </a:r>
            <a:r>
              <a:rPr lang="ru-RU" dirty="0" err="1">
                <a:solidFill>
                  <a:srgbClr val="3D6595"/>
                </a:solidFill>
              </a:rPr>
              <a:t>Госэкспертизы</a:t>
            </a:r>
            <a:r>
              <a:rPr lang="ru-RU" dirty="0">
                <a:solidFill>
                  <a:srgbClr val="3D6595"/>
                </a:solidFill>
              </a:rPr>
              <a:t>» </a:t>
            </a:r>
            <a:r>
              <a:rPr lang="ru-RU" dirty="0" err="1">
                <a:solidFill>
                  <a:srgbClr val="3D6595"/>
                </a:solidFill>
              </a:rPr>
              <a:t>г.Кемерово</a:t>
            </a:r>
            <a:endParaRPr lang="ru-RU" dirty="0">
              <a:solidFill>
                <a:srgbClr val="3D6595"/>
              </a:solidFill>
            </a:endParaRPr>
          </a:p>
        </p:txBody>
      </p:sp>
      <p:sp>
        <p:nvSpPr>
          <p:cNvPr id="18438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МБОУ «Средняя общеобразовательная школа № 37»</a:t>
            </a:r>
          </a:p>
        </p:txBody>
      </p:sp>
      <p:pic>
        <p:nvPicPr>
          <p:cNvPr id="18440" name="Picture 68" descr="_IMG_25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1944688"/>
            <a:ext cx="4943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3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576263" y="1655763"/>
            <a:ext cx="54721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пер.Кулаково,3</a:t>
            </a:r>
          </a:p>
          <a:p>
            <a:pPr marL="742950" lvl="1" indent="-285750"/>
            <a:r>
              <a:rPr lang="ru-RU" dirty="0">
                <a:solidFill>
                  <a:srgbClr val="3D6595"/>
                </a:solidFill>
              </a:rPr>
              <a:t>Год постройки – 1953</a:t>
            </a:r>
          </a:p>
          <a:p>
            <a:pPr marL="742950" lvl="1" indent="-285750"/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402 человек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125 000 000руб.</a:t>
            </a: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подписан 21.11.2019г  стоимость работ 3 736 288,34руб. </a:t>
            </a:r>
          </a:p>
          <a:p>
            <a:r>
              <a:rPr lang="ru-RU" dirty="0">
                <a:solidFill>
                  <a:srgbClr val="3D6595"/>
                </a:solidFill>
              </a:rPr>
              <a:t>Подрядчик ООО «</a:t>
            </a:r>
            <a:r>
              <a:rPr lang="ru-RU" dirty="0" err="1">
                <a:solidFill>
                  <a:srgbClr val="3D6595"/>
                </a:solidFill>
              </a:rPr>
              <a:t>СтройРемКомплект</a:t>
            </a:r>
            <a:r>
              <a:rPr lang="ru-RU" dirty="0">
                <a:solidFill>
                  <a:srgbClr val="3D6595"/>
                </a:solidFill>
              </a:rPr>
              <a:t>» (г. Новосибирск) </a:t>
            </a:r>
          </a:p>
          <a:p>
            <a:r>
              <a:rPr lang="ru-RU" dirty="0" smtClean="0">
                <a:solidFill>
                  <a:srgbClr val="3D6595"/>
                </a:solidFill>
              </a:rPr>
              <a:t>Проектная </a:t>
            </a:r>
            <a:r>
              <a:rPr lang="ru-RU" dirty="0">
                <a:solidFill>
                  <a:srgbClr val="3D6595"/>
                </a:solidFill>
              </a:rPr>
              <a:t>документация находится на проверке в  ГАУ КО «Управление </a:t>
            </a:r>
            <a:r>
              <a:rPr lang="ru-RU" dirty="0" err="1">
                <a:solidFill>
                  <a:srgbClr val="3D6595"/>
                </a:solidFill>
              </a:rPr>
              <a:t>Госэкспертизы</a:t>
            </a:r>
            <a:r>
              <a:rPr lang="ru-RU" dirty="0">
                <a:solidFill>
                  <a:srgbClr val="3D6595"/>
                </a:solidFill>
              </a:rPr>
              <a:t>» </a:t>
            </a:r>
            <a:r>
              <a:rPr lang="ru-RU" dirty="0" err="1">
                <a:solidFill>
                  <a:srgbClr val="3D6595"/>
                </a:solidFill>
              </a:rPr>
              <a:t>г.Кемерово</a:t>
            </a:r>
            <a:r>
              <a:rPr lang="ru-RU" dirty="0">
                <a:solidFill>
                  <a:srgbClr val="3D6595"/>
                </a:solidFill>
              </a:rPr>
              <a:t>.</a:t>
            </a:r>
          </a:p>
        </p:txBody>
      </p:sp>
      <p:sp>
        <p:nvSpPr>
          <p:cNvPr id="19462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МБНОУ «Лицей №84 им. В.А. Власова»</a:t>
            </a:r>
          </a:p>
        </p:txBody>
      </p:sp>
      <p:pic>
        <p:nvPicPr>
          <p:cNvPr id="19464" name="Содержимое 5" descr="0084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1800225"/>
            <a:ext cx="50403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7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144463" y="1511300"/>
            <a:ext cx="61928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Маркшейдерская, 12</a:t>
            </a:r>
          </a:p>
          <a:p>
            <a:r>
              <a:rPr lang="ru-RU" dirty="0">
                <a:solidFill>
                  <a:srgbClr val="3D6595"/>
                </a:solidFill>
              </a:rPr>
              <a:t>Год постройки –19</a:t>
            </a:r>
            <a:r>
              <a:rPr lang="en-US" dirty="0">
                <a:solidFill>
                  <a:srgbClr val="3D6595"/>
                </a:solidFill>
              </a:rPr>
              <a:t>49</a:t>
            </a:r>
            <a:r>
              <a:rPr lang="ru-RU" dirty="0">
                <a:solidFill>
                  <a:srgbClr val="3D6595"/>
                </a:solidFill>
              </a:rPr>
              <a:t> </a:t>
            </a: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483</a:t>
            </a:r>
            <a:r>
              <a:rPr lang="ru-RU" dirty="0">
                <a:solidFill>
                  <a:srgbClr val="3D6595"/>
                </a:solidFill>
              </a:rPr>
              <a:t> человека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125 000 000руб.</a:t>
            </a: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подписан 13.03.2020  Подрядчик ООО "СК ПРОФЛИДЕР" (</a:t>
            </a:r>
            <a:r>
              <a:rPr lang="ru-RU" dirty="0" err="1">
                <a:solidFill>
                  <a:srgbClr val="3D6595"/>
                </a:solidFill>
              </a:rPr>
              <a:t>г.Барнаул</a:t>
            </a:r>
            <a:r>
              <a:rPr lang="ru-RU" dirty="0">
                <a:solidFill>
                  <a:srgbClr val="3D6595"/>
                </a:solidFill>
              </a:rPr>
              <a:t>)  Стоимость работ :1 700 000руб Срок завершения работ 20.08.2020г.</a:t>
            </a:r>
          </a:p>
          <a:p>
            <a:r>
              <a:rPr lang="ru-RU" dirty="0">
                <a:solidFill>
                  <a:srgbClr val="3D6595"/>
                </a:solidFill>
              </a:rPr>
              <a:t>Выполнено 10% (детальное обследование, согласование поэтажных планов и размещение спортивных площадок.) Выданы нагрузки по теплоснабжению и водоснабжению.</a:t>
            </a:r>
          </a:p>
          <a:p>
            <a:r>
              <a:rPr lang="ru-RU" dirty="0">
                <a:solidFill>
                  <a:srgbClr val="3D6595"/>
                </a:solidFill>
              </a:rPr>
              <a:t>Затяжной срок получения новых тех. условий</a:t>
            </a:r>
            <a:r>
              <a:rPr lang="ru-RU" dirty="0"/>
              <a:t>.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728788" y="1079500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МБОУ «Основная общеобразовательная школа № 83»</a:t>
            </a:r>
          </a:p>
        </p:txBody>
      </p:sp>
      <p:pic>
        <p:nvPicPr>
          <p:cNvPr id="20488" name="Picture 125" descr="_IMG_20190109_1315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55763"/>
            <a:ext cx="46720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4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2" y="370639"/>
            <a:ext cx="906451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Реконструкция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Бызовского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шоссе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Заводском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83" y="1022463"/>
            <a:ext cx="8926476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lvl="0"/>
            <a:r>
              <a:rPr lang="ru-RU" b="1" dirty="0">
                <a:solidFill>
                  <a:srgbClr val="3D6595"/>
                </a:solidFill>
                <a:cs typeface="Calibri" panose="020F0502020204030204" pitchFamily="34" charset="0"/>
              </a:rPr>
              <a:t>В рамках национального </a:t>
            </a:r>
            <a:r>
              <a:rPr lang="ru-RU" b="1" dirty="0" smtClean="0">
                <a:solidFill>
                  <a:srgbClr val="3D6595"/>
                </a:solidFill>
                <a:cs typeface="Calibri" panose="020F0502020204030204" pitchFamily="34" charset="0"/>
              </a:rPr>
              <a:t>проекта «Безопасные </a:t>
            </a:r>
            <a:r>
              <a:rPr lang="ru-RU" b="1" dirty="0">
                <a:solidFill>
                  <a:srgbClr val="3D6595"/>
                </a:solidFill>
                <a:cs typeface="Calibri" panose="020F0502020204030204" pitchFamily="34" charset="0"/>
              </a:rPr>
              <a:t>и качественные автомобильные  дороги</a:t>
            </a:r>
            <a:r>
              <a:rPr lang="ru-RU" b="1" dirty="0" smtClean="0">
                <a:solidFill>
                  <a:srgbClr val="3D6595"/>
                </a:solidFill>
                <a:cs typeface="Calibri" panose="020F0502020204030204" pitchFamily="34" charset="0"/>
              </a:rPr>
              <a:t>»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983" y="2015951"/>
            <a:ext cx="10320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году разработана ПСД  и </a:t>
            </a:r>
            <a:r>
              <a:rPr lang="ru-RU" dirty="0">
                <a:solidFill>
                  <a:srgbClr val="3D6595"/>
                </a:solidFill>
                <a:cs typeface="Times New Roman" panose="02020603050405020304" pitchFamily="18" charset="0"/>
              </a:rPr>
              <a:t>получены положительные заключения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экспертизе  Подрядчик СМР - ООО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КузбассДорСтрой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– 1 177,5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окончания –  январь 2021 </a:t>
            </a:r>
            <a:r>
              <a:rPr lang="ru-RU" dirty="0" smtClean="0">
                <a:solidFill>
                  <a:srgbClr val="3D6595"/>
                </a:solidFill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srgbClr val="3D6595"/>
              </a:solidFill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3" y="3353642"/>
            <a:ext cx="3913044" cy="29347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44" y="2736031"/>
            <a:ext cx="2664297" cy="3552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82" y="2736031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44463" y="1511300"/>
            <a:ext cx="61928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 Ладожская, 110</a:t>
            </a:r>
            <a:endParaRPr lang="en-US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Год постройки –19</a:t>
            </a:r>
            <a:r>
              <a:rPr lang="en-US" dirty="0">
                <a:solidFill>
                  <a:srgbClr val="3D6595"/>
                </a:solidFill>
              </a:rPr>
              <a:t>61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365</a:t>
            </a:r>
            <a:r>
              <a:rPr lang="ru-RU" dirty="0">
                <a:solidFill>
                  <a:srgbClr val="3D6595"/>
                </a:solidFill>
              </a:rPr>
              <a:t> человек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135 000 000руб.</a:t>
            </a: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подписан 13.03.2020  Подрядчик ООО «</a:t>
            </a:r>
            <a:r>
              <a:rPr lang="ru-RU" dirty="0" err="1">
                <a:solidFill>
                  <a:srgbClr val="3D6595"/>
                </a:solidFill>
              </a:rPr>
              <a:t>АлтайТИСИЗ</a:t>
            </a:r>
            <a:r>
              <a:rPr lang="ru-RU" dirty="0">
                <a:solidFill>
                  <a:srgbClr val="3D6595"/>
                </a:solidFill>
              </a:rPr>
              <a:t>" (</a:t>
            </a:r>
            <a:r>
              <a:rPr lang="ru-RU" dirty="0" err="1">
                <a:solidFill>
                  <a:srgbClr val="3D6595"/>
                </a:solidFill>
              </a:rPr>
              <a:t>г.Барнаул</a:t>
            </a:r>
            <a:r>
              <a:rPr lang="ru-RU" dirty="0">
                <a:solidFill>
                  <a:srgbClr val="3D6595"/>
                </a:solidFill>
              </a:rPr>
              <a:t>)  Стоимость работ :1 499 400руб Срок завершения работ 20.08.2020г.</a:t>
            </a:r>
          </a:p>
          <a:p>
            <a:r>
              <a:rPr lang="ru-RU" dirty="0">
                <a:solidFill>
                  <a:srgbClr val="3D6595"/>
                </a:solidFill>
              </a:rPr>
              <a:t>Выполнено 50%  документации. Выданы нагрузки по теплоснабжению, электроснабжению и водоснабжению.</a:t>
            </a:r>
          </a:p>
          <a:p>
            <a:r>
              <a:rPr lang="ru-RU" dirty="0">
                <a:solidFill>
                  <a:srgbClr val="3D6595"/>
                </a:solidFill>
              </a:rPr>
              <a:t>Затяжной срок получения новых тех. условий.</a:t>
            </a:r>
          </a:p>
        </p:txBody>
      </p:sp>
      <p:sp>
        <p:nvSpPr>
          <p:cNvPr id="21510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28788" y="1079500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МБОУ «Средняя общеобразовательная школа №89»</a:t>
            </a:r>
          </a:p>
        </p:txBody>
      </p:sp>
      <p:pic>
        <p:nvPicPr>
          <p:cNvPr id="21512" name="Picture 122" descr="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1763" y="2376488"/>
            <a:ext cx="475138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1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144463" y="1655763"/>
            <a:ext cx="61928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Левитана, 1</a:t>
            </a:r>
          </a:p>
          <a:p>
            <a:r>
              <a:rPr lang="ru-RU" dirty="0">
                <a:solidFill>
                  <a:srgbClr val="3D6595"/>
                </a:solidFill>
              </a:rPr>
              <a:t>Год постройки –1953</a:t>
            </a: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132 человека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500 000 000руб.</a:t>
            </a: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подписан 13.03.2020  Подрядчик ООО “Велес” (</a:t>
            </a:r>
            <a:r>
              <a:rPr lang="ru-RU" dirty="0" err="1">
                <a:solidFill>
                  <a:srgbClr val="3D6595"/>
                </a:solidFill>
              </a:rPr>
              <a:t>г.Москва</a:t>
            </a:r>
            <a:r>
              <a:rPr lang="ru-RU" dirty="0">
                <a:solidFill>
                  <a:srgbClr val="3D6595"/>
                </a:solidFill>
              </a:rPr>
              <a:t>) Стоимость работ : 2 255 750р </a:t>
            </a:r>
          </a:p>
          <a:p>
            <a:r>
              <a:rPr lang="ru-RU" dirty="0">
                <a:solidFill>
                  <a:srgbClr val="3D6595"/>
                </a:solidFill>
              </a:rPr>
              <a:t>Срок завершения работ 19.08.2020г.</a:t>
            </a:r>
          </a:p>
          <a:p>
            <a:r>
              <a:rPr lang="ru-RU" dirty="0" smtClean="0">
                <a:solidFill>
                  <a:srgbClr val="3D6595"/>
                </a:solidFill>
              </a:rPr>
              <a:t>9.07.2020- </a:t>
            </a:r>
            <a:r>
              <a:rPr lang="ru-RU" dirty="0">
                <a:solidFill>
                  <a:srgbClr val="3D6595"/>
                </a:solidFill>
              </a:rPr>
              <a:t>Было произведено детальное обследования зданий. </a:t>
            </a:r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008063" y="1079500"/>
            <a:ext cx="820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Специальная (коррекционная) школа-интернат № 88, VIII вида</a:t>
            </a:r>
          </a:p>
        </p:txBody>
      </p:sp>
      <p:pic>
        <p:nvPicPr>
          <p:cNvPr id="22536" name="Picture 156" descr="_IMG-20191121-WA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7663" y="1800225"/>
            <a:ext cx="4537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5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016125" y="144463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792163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144463" y="1223963"/>
            <a:ext cx="64087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 40 лет ВЛКСМ, 52а</a:t>
            </a:r>
            <a:endParaRPr lang="en-US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Год постройки –19</a:t>
            </a:r>
            <a:r>
              <a:rPr lang="en-US" dirty="0">
                <a:solidFill>
                  <a:srgbClr val="3D6595"/>
                </a:solidFill>
              </a:rPr>
              <a:t>63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794</a:t>
            </a:r>
            <a:r>
              <a:rPr lang="ru-RU" dirty="0">
                <a:solidFill>
                  <a:srgbClr val="3D6595"/>
                </a:solidFill>
              </a:rPr>
              <a:t> человека </a:t>
            </a:r>
          </a:p>
          <a:p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125 000 000руб.Контракт на детальное обследование и проектные работы подписан 10.03.2020  Подрядчик ООО «</a:t>
            </a:r>
            <a:r>
              <a:rPr lang="ru-RU" dirty="0" err="1">
                <a:solidFill>
                  <a:srgbClr val="3D6595"/>
                </a:solidFill>
              </a:rPr>
              <a:t>АлтайТисиз</a:t>
            </a:r>
            <a:r>
              <a:rPr lang="ru-RU" dirty="0">
                <a:solidFill>
                  <a:srgbClr val="3D6595"/>
                </a:solidFill>
              </a:rPr>
              <a:t>» (</a:t>
            </a:r>
            <a:r>
              <a:rPr lang="ru-RU" dirty="0" err="1">
                <a:solidFill>
                  <a:srgbClr val="3D6595"/>
                </a:solidFill>
              </a:rPr>
              <a:t>г.Барнаул</a:t>
            </a:r>
            <a:r>
              <a:rPr lang="ru-RU" dirty="0">
                <a:solidFill>
                  <a:srgbClr val="3D6595"/>
                </a:solidFill>
              </a:rPr>
              <a:t>) Стоимость работ : 1 486 250 </a:t>
            </a:r>
            <a:r>
              <a:rPr lang="ru-RU" dirty="0" err="1">
                <a:solidFill>
                  <a:srgbClr val="3D6595"/>
                </a:solidFill>
              </a:rPr>
              <a:t>руб</a:t>
            </a:r>
            <a:r>
              <a:rPr lang="ru-RU" dirty="0">
                <a:solidFill>
                  <a:srgbClr val="3D6595"/>
                </a:solidFill>
              </a:rPr>
              <a:t>  Срок завершения работ 17.08.2020г. </a:t>
            </a:r>
            <a:endParaRPr lang="ru-RU" dirty="0" smtClean="0">
              <a:solidFill>
                <a:srgbClr val="3D6595"/>
              </a:solidFill>
            </a:endParaRPr>
          </a:p>
          <a:p>
            <a:r>
              <a:rPr lang="ru-RU" dirty="0" smtClean="0">
                <a:solidFill>
                  <a:srgbClr val="3D6595"/>
                </a:solidFill>
              </a:rPr>
              <a:t>12.03.20- </a:t>
            </a:r>
            <a:r>
              <a:rPr lang="ru-RU" dirty="0">
                <a:solidFill>
                  <a:srgbClr val="3D6595"/>
                </a:solidFill>
              </a:rPr>
              <a:t>Было произведено визуальное обследования зданий. Согласны на расторжение контракта по обоюдному согласию. Подготавливаются документы о расторжении контракта. Основание: ограниченно-работоспособная несущая способность фундамента и стен. </a:t>
            </a:r>
          </a:p>
        </p:txBody>
      </p:sp>
      <p:sp>
        <p:nvSpPr>
          <p:cNvPr id="23558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1008063" y="863600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МБОУ «Средняя общеобразовательная школа №22»</a:t>
            </a:r>
          </a:p>
        </p:txBody>
      </p:sp>
      <p:pic>
        <p:nvPicPr>
          <p:cNvPr id="23560" name="Picture 170" descr="_фасад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7663" y="1944688"/>
            <a:ext cx="43926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2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144464" y="1655763"/>
            <a:ext cx="597661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 Клименко, 36а</a:t>
            </a:r>
            <a:endParaRPr lang="en-US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Год постройки –19</a:t>
            </a:r>
            <a:r>
              <a:rPr lang="en-US" dirty="0">
                <a:solidFill>
                  <a:srgbClr val="3D6595"/>
                </a:solidFill>
              </a:rPr>
              <a:t>73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898</a:t>
            </a:r>
            <a:r>
              <a:rPr lang="ru-RU" dirty="0">
                <a:solidFill>
                  <a:srgbClr val="3D6595"/>
                </a:solidFill>
              </a:rPr>
              <a:t> человек</a:t>
            </a:r>
          </a:p>
          <a:p>
            <a:pPr>
              <a:spcBef>
                <a:spcPct val="20000"/>
              </a:spcBef>
            </a:pPr>
            <a:r>
              <a:rPr lang="ru-RU" dirty="0">
                <a:solidFill>
                  <a:srgbClr val="3D6595"/>
                </a:solidFill>
              </a:rPr>
              <a:t>Ориентировочная стоимость капитального ремонта 225 000 000руб.</a:t>
            </a:r>
          </a:p>
          <a:p>
            <a:r>
              <a:rPr lang="ru-RU" dirty="0">
                <a:solidFill>
                  <a:srgbClr val="3D6595"/>
                </a:solidFill>
              </a:rPr>
              <a:t>Контракт на детальное обследование и проектные работы подписан 10.03.2020  Подрядчик </a:t>
            </a:r>
            <a:r>
              <a:rPr lang="ru-RU" dirty="0" err="1">
                <a:solidFill>
                  <a:srgbClr val="3D6595"/>
                </a:solidFill>
              </a:rPr>
              <a:t>ООО"Архитектурное</a:t>
            </a:r>
            <a:r>
              <a:rPr lang="ru-RU" dirty="0">
                <a:solidFill>
                  <a:srgbClr val="3D6595"/>
                </a:solidFill>
              </a:rPr>
              <a:t> бюро" (г. Томск) Стоимость работ : 1 976 200р</a:t>
            </a:r>
          </a:p>
          <a:p>
            <a:r>
              <a:rPr lang="ru-RU" dirty="0">
                <a:solidFill>
                  <a:srgbClr val="3D6595"/>
                </a:solidFill>
              </a:rPr>
              <a:t>Срок завершения работ 16.08.2020г.</a:t>
            </a:r>
          </a:p>
          <a:p>
            <a:r>
              <a:rPr lang="ru-RU" dirty="0" smtClean="0">
                <a:solidFill>
                  <a:srgbClr val="3D6595"/>
                </a:solidFill>
              </a:rPr>
              <a:t>12.06.2020- </a:t>
            </a:r>
            <a:r>
              <a:rPr lang="ru-RU" dirty="0">
                <a:solidFill>
                  <a:srgbClr val="3D6595"/>
                </a:solidFill>
              </a:rPr>
              <a:t>Было произведено детальное обследования здания. </a:t>
            </a:r>
          </a:p>
        </p:txBody>
      </p:sp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1008063" y="1079500"/>
            <a:ext cx="820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МБОУ «Средняя общеобразовательная школа №18»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4584" name="Picture 125" descr="_фас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938" y="1727200"/>
            <a:ext cx="5229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2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12"/>
          <p:cNvSpPr txBox="1">
            <a:spLocks noChangeArrowheads="1"/>
          </p:cNvSpPr>
          <p:nvPr/>
        </p:nvSpPr>
        <p:spPr bwMode="auto">
          <a:xfrm>
            <a:off x="576263" y="2160588"/>
            <a:ext cx="4968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 </a:t>
            </a:r>
            <a:r>
              <a:rPr lang="ru-RU" dirty="0" err="1">
                <a:solidFill>
                  <a:srgbClr val="3D6595"/>
                </a:solidFill>
              </a:rPr>
              <a:t>Покрышкина</a:t>
            </a:r>
            <a:r>
              <a:rPr lang="ru-RU" dirty="0">
                <a:solidFill>
                  <a:srgbClr val="3D6595"/>
                </a:solidFill>
              </a:rPr>
              <a:t>, 18</a:t>
            </a:r>
            <a:endParaRPr lang="en-US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Год постройки –19</a:t>
            </a:r>
            <a:r>
              <a:rPr lang="en-US" dirty="0">
                <a:solidFill>
                  <a:srgbClr val="3D6595"/>
                </a:solidFill>
              </a:rPr>
              <a:t>62</a:t>
            </a:r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860</a:t>
            </a:r>
            <a:r>
              <a:rPr lang="ru-RU" dirty="0">
                <a:solidFill>
                  <a:srgbClr val="3D6595"/>
                </a:solidFill>
              </a:rPr>
              <a:t> человек</a:t>
            </a:r>
          </a:p>
          <a:p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Работы по проектированию будет выполнять МБУ  «ГУРТ</a:t>
            </a:r>
            <a:r>
              <a:rPr lang="ru-RU" dirty="0" smtClean="0">
                <a:solidFill>
                  <a:srgbClr val="3D6595"/>
                </a:solidFill>
              </a:rPr>
              <a:t>»</a:t>
            </a:r>
            <a:endParaRPr lang="ru-RU" dirty="0">
              <a:solidFill>
                <a:srgbClr val="3D6595"/>
              </a:solidFill>
            </a:endParaRP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/>
              <a:t>МБОУ «Средняя общеобразовательная школа № 97»</a:t>
            </a:r>
          </a:p>
        </p:txBody>
      </p:sp>
      <p:pic>
        <p:nvPicPr>
          <p:cNvPr id="26632" name="Picture 120" descr="_шк_97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938" y="2303463"/>
            <a:ext cx="537368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8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2"/>
          <p:cNvSpPr txBox="1">
            <a:spLocks noChangeArrowheads="1"/>
          </p:cNvSpPr>
          <p:nvPr/>
        </p:nvSpPr>
        <p:spPr bwMode="auto">
          <a:xfrm>
            <a:off x="576263" y="1655763"/>
            <a:ext cx="54721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пр. Коммунаров, 5 </a:t>
            </a:r>
            <a:endParaRPr lang="en-US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Год постройки –19</a:t>
            </a:r>
            <a:r>
              <a:rPr lang="en-US" dirty="0">
                <a:solidFill>
                  <a:srgbClr val="3D6595"/>
                </a:solidFill>
              </a:rPr>
              <a:t>59</a:t>
            </a:r>
            <a:r>
              <a:rPr lang="ru-RU" dirty="0">
                <a:solidFill>
                  <a:srgbClr val="3D6595"/>
                </a:solidFill>
              </a:rPr>
              <a:t> </a:t>
            </a:r>
          </a:p>
          <a:p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905</a:t>
            </a:r>
            <a:r>
              <a:rPr lang="ru-RU" dirty="0">
                <a:solidFill>
                  <a:srgbClr val="3D6595"/>
                </a:solidFill>
              </a:rPr>
              <a:t> человек</a:t>
            </a:r>
          </a:p>
          <a:p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Работы по проектированию выполняет </a:t>
            </a:r>
          </a:p>
          <a:p>
            <a:r>
              <a:rPr lang="ru-RU" dirty="0">
                <a:solidFill>
                  <a:srgbClr val="3D6595"/>
                </a:solidFill>
              </a:rPr>
              <a:t>МБУ «ГУРТ»</a:t>
            </a:r>
          </a:p>
          <a:p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Проектная документация  выполнена – 80%</a:t>
            </a:r>
          </a:p>
          <a:p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Ориентировочная подача документов на проверку  в  ГАУ КО «Управление </a:t>
            </a:r>
            <a:r>
              <a:rPr lang="ru-RU" dirty="0" err="1">
                <a:solidFill>
                  <a:srgbClr val="3D6595"/>
                </a:solidFill>
              </a:rPr>
              <a:t>Госэкспертизы</a:t>
            </a:r>
            <a:r>
              <a:rPr lang="ru-RU" dirty="0">
                <a:solidFill>
                  <a:srgbClr val="3D6595"/>
                </a:solidFill>
              </a:rPr>
              <a:t>» </a:t>
            </a:r>
            <a:r>
              <a:rPr lang="ru-RU" dirty="0" err="1">
                <a:solidFill>
                  <a:srgbClr val="3D6595"/>
                </a:solidFill>
              </a:rPr>
              <a:t>г.Кемерово</a:t>
            </a:r>
            <a:r>
              <a:rPr lang="ru-RU" dirty="0">
                <a:solidFill>
                  <a:srgbClr val="3D6595"/>
                </a:solidFill>
              </a:rPr>
              <a:t> – август 2020.</a:t>
            </a:r>
          </a:p>
          <a:p>
            <a:endParaRPr lang="ru-RU" dirty="0"/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 НОУ «Лицей № 11»</a:t>
            </a:r>
          </a:p>
        </p:txBody>
      </p:sp>
      <p:pic>
        <p:nvPicPr>
          <p:cNvPr id="25608" name="Picture 34" descr="_лиц_1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2838" y="1944688"/>
            <a:ext cx="50339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utura PT Medium"/>
              </a:rPr>
              <a:t>Капитальный ремонт образовательных учреждений</a:t>
            </a:r>
          </a:p>
          <a:p>
            <a:r>
              <a:rPr lang="ru-RU">
                <a:latin typeface="Futura PT Medium"/>
              </a:rPr>
              <a:t>Программа «Моя новая школа»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576263" y="2160588"/>
            <a:ext cx="4968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D6595"/>
                </a:solidFill>
              </a:rPr>
              <a:t>Адрес – ул. Веры Соломиной,12.</a:t>
            </a:r>
          </a:p>
          <a:p>
            <a:r>
              <a:rPr lang="ru-RU" dirty="0" err="1">
                <a:solidFill>
                  <a:srgbClr val="3D6595"/>
                </a:solidFill>
              </a:rPr>
              <a:t>Ул.Карла</a:t>
            </a:r>
            <a:r>
              <a:rPr lang="ru-RU" dirty="0">
                <a:solidFill>
                  <a:srgbClr val="3D6595"/>
                </a:solidFill>
              </a:rPr>
              <a:t> Маркса,10</a:t>
            </a:r>
          </a:p>
          <a:p>
            <a:r>
              <a:rPr lang="ru-RU" dirty="0">
                <a:solidFill>
                  <a:srgbClr val="3D6595"/>
                </a:solidFill>
              </a:rPr>
              <a:t>Год постройки – 1954, 1932</a:t>
            </a:r>
          </a:p>
          <a:p>
            <a:pPr marL="742950" lvl="1" indent="-285750"/>
            <a:r>
              <a:rPr lang="ru-RU" dirty="0">
                <a:solidFill>
                  <a:srgbClr val="3D6595"/>
                </a:solidFill>
              </a:rPr>
              <a:t>Количество учащихся –</a:t>
            </a:r>
            <a:r>
              <a:rPr lang="en-US" dirty="0">
                <a:solidFill>
                  <a:srgbClr val="3D6595"/>
                </a:solidFill>
              </a:rPr>
              <a:t> </a:t>
            </a:r>
            <a:r>
              <a:rPr lang="ru-RU" dirty="0">
                <a:solidFill>
                  <a:srgbClr val="3D6595"/>
                </a:solidFill>
              </a:rPr>
              <a:t>783 человека</a:t>
            </a:r>
          </a:p>
          <a:p>
            <a:endParaRPr lang="ru-RU" dirty="0">
              <a:solidFill>
                <a:srgbClr val="3D6595"/>
              </a:solidFill>
            </a:endParaRPr>
          </a:p>
          <a:p>
            <a:r>
              <a:rPr lang="ru-RU" dirty="0">
                <a:solidFill>
                  <a:srgbClr val="3D6595"/>
                </a:solidFill>
              </a:rPr>
              <a:t>Работы по проектированию </a:t>
            </a:r>
            <a:r>
              <a:rPr lang="ru-RU" dirty="0" smtClean="0">
                <a:solidFill>
                  <a:srgbClr val="3D6595"/>
                </a:solidFill>
              </a:rPr>
              <a:t>будет выполнять МБУ  </a:t>
            </a:r>
            <a:r>
              <a:rPr lang="ru-RU" dirty="0">
                <a:solidFill>
                  <a:srgbClr val="3D6595"/>
                </a:solidFill>
              </a:rPr>
              <a:t>«ГУРТ»</a:t>
            </a:r>
          </a:p>
          <a:p>
            <a:endParaRPr lang="ru-RU" dirty="0">
              <a:solidFill>
                <a:srgbClr val="3D6595"/>
              </a:solidFill>
            </a:endParaRPr>
          </a:p>
        </p:txBody>
      </p:sp>
      <p:sp>
        <p:nvSpPr>
          <p:cNvPr id="27654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/>
              <a:t>МБОУ «Средняя общеобразовательная школа № 47»</a:t>
            </a:r>
          </a:p>
        </p:txBody>
      </p:sp>
      <p:pic>
        <p:nvPicPr>
          <p:cNvPr id="27656" name="Picture 10" descr="0047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1944688"/>
            <a:ext cx="51117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6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016125" y="45402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utura PT Medium"/>
              </a:rPr>
              <a:t>Капитальный ремонт дошкольных учреждений</a:t>
            </a:r>
          </a:p>
          <a:p>
            <a:endParaRPr lang="ru-RU" dirty="0">
              <a:latin typeface="Futura PT Medium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2525" y="1152525"/>
            <a:ext cx="856932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2"/>
          <p:cNvSpPr txBox="1">
            <a:spLocks noChangeArrowheads="1"/>
          </p:cNvSpPr>
          <p:nvPr/>
        </p:nvSpPr>
        <p:spPr bwMode="auto">
          <a:xfrm>
            <a:off x="576263" y="1655763"/>
            <a:ext cx="54721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970B5"/>
                </a:solidFill>
              </a:rPr>
              <a:t>Адрес – пр. Строителей,44</a:t>
            </a:r>
          </a:p>
          <a:p>
            <a:r>
              <a:rPr lang="ru-RU" dirty="0">
                <a:solidFill>
                  <a:srgbClr val="4970B5"/>
                </a:solidFill>
              </a:rPr>
              <a:t>Пр.Строителей,50</a:t>
            </a:r>
          </a:p>
          <a:p>
            <a:r>
              <a:rPr lang="ru-RU" dirty="0">
                <a:solidFill>
                  <a:srgbClr val="4970B5"/>
                </a:solidFill>
              </a:rPr>
              <a:t>Год постройки – 1952, 1950</a:t>
            </a:r>
          </a:p>
          <a:p>
            <a:r>
              <a:rPr lang="ru-RU" dirty="0">
                <a:solidFill>
                  <a:srgbClr val="4970B5"/>
                </a:solidFill>
              </a:rPr>
              <a:t>Количество детей –205 человек</a:t>
            </a:r>
            <a:r>
              <a:rPr lang="en-US" dirty="0">
                <a:solidFill>
                  <a:srgbClr val="4970B5"/>
                </a:solidFill>
              </a:rPr>
              <a:t> </a:t>
            </a:r>
            <a:endParaRPr lang="ru-RU" dirty="0">
              <a:solidFill>
                <a:srgbClr val="4970B5"/>
              </a:solidFill>
            </a:endParaRPr>
          </a:p>
          <a:p>
            <a:r>
              <a:rPr lang="ru-RU" dirty="0">
                <a:solidFill>
                  <a:srgbClr val="4970B5"/>
                </a:solidFill>
              </a:rPr>
              <a:t>Ориентировочная стоимость капитального ремонта-150 000 000 рублей</a:t>
            </a:r>
          </a:p>
          <a:p>
            <a:r>
              <a:rPr lang="ru-RU" dirty="0">
                <a:solidFill>
                  <a:srgbClr val="4970B5"/>
                </a:solidFill>
              </a:rPr>
              <a:t>Контракт на детальное обследование и проектные работы  подписан 13.05.2020г., Подрядчик ООО «Инженерные системы» (</a:t>
            </a:r>
            <a:r>
              <a:rPr lang="ru-RU" dirty="0" err="1">
                <a:solidFill>
                  <a:srgbClr val="4970B5"/>
                </a:solidFill>
              </a:rPr>
              <a:t>г.Кемерово</a:t>
            </a:r>
            <a:r>
              <a:rPr lang="ru-RU" dirty="0">
                <a:solidFill>
                  <a:srgbClr val="4970B5"/>
                </a:solidFill>
              </a:rPr>
              <a:t>), окончание 19.09.2020.( стоим. работ 1 771 213,80руб.)</a:t>
            </a:r>
          </a:p>
          <a:p>
            <a:r>
              <a:rPr lang="ru-RU" dirty="0">
                <a:solidFill>
                  <a:srgbClr val="4970B5"/>
                </a:solidFill>
              </a:rPr>
              <a:t>23.05.20 – Выезд на объект для детального обследования. </a:t>
            </a:r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1008063" y="57610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728788" y="1152525"/>
            <a:ext cx="748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tx2"/>
                </a:solidFill>
              </a:rPr>
              <a:t> МБ ДОУ «Детский сад  № 42»</a:t>
            </a:r>
          </a:p>
        </p:txBody>
      </p:sp>
      <p:pic>
        <p:nvPicPr>
          <p:cNvPr id="2868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1763" y="1727200"/>
            <a:ext cx="47529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0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035" y="143745"/>
            <a:ext cx="7710746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Капитальный ремонт здания «</a:t>
            </a:r>
            <a:r>
              <a:rPr lang="en-US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IT-cube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по ул. Горьковская 17а Заводского района </a:t>
            </a:r>
            <a:endParaRPr lang="ru-RU" sz="2800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AppData\Local\Temp\Rar$DRa5916.2020\IMG-20190620-WA00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3" y="3516013"/>
            <a:ext cx="4921155" cy="24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113" y="1553768"/>
            <a:ext cx="595143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Срок подготовки ПСД – до 01.05.2020 </a:t>
            </a:r>
            <a:r>
              <a:rPr lang="ru-RU" dirty="0">
                <a:solidFill>
                  <a:srgbClr val="3D6595"/>
                </a:solidFill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Срок выполнения СМР – до 15.08.2020г.</a:t>
            </a:r>
          </a:p>
          <a:p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Стоимость работ – 38,2 </a:t>
            </a:r>
            <a:r>
              <a:rPr lang="ru-RU" dirty="0" err="1" smtClean="0">
                <a:solidFill>
                  <a:srgbClr val="3D6595"/>
                </a:solidFill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Источник финансирования: внебюджетные средства</a:t>
            </a:r>
          </a:p>
          <a:p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Заказчик -  </a:t>
            </a:r>
            <a:r>
              <a:rPr lang="ru-RU" dirty="0">
                <a:solidFill>
                  <a:srgbClr val="3D6595"/>
                </a:solidFill>
                <a:cs typeface="Times New Roman" pitchFamily="18" charset="0"/>
              </a:rPr>
              <a:t>МБУ ДО «ЦДТТ «Меридиан</a:t>
            </a:r>
            <a:r>
              <a:rPr lang="ru-RU" dirty="0" smtClean="0">
                <a:solidFill>
                  <a:srgbClr val="3D6595"/>
                </a:solidFill>
                <a:cs typeface="Times New Roman" pitchFamily="18" charset="0"/>
              </a:rPr>
              <a:t>»</a:t>
            </a:r>
            <a:endParaRPr lang="ru-RU" dirty="0">
              <a:solidFill>
                <a:srgbClr val="3D6595"/>
              </a:solidFill>
              <a:cs typeface="Times New Roman" pitchFamily="18" charset="0"/>
            </a:endParaRPr>
          </a:p>
        </p:txBody>
      </p:sp>
      <p:pic>
        <p:nvPicPr>
          <p:cNvPr id="9219" name="Picture 3" descr="C:\Users\USER\AppData\Local\Temp\Rar$DRa11736.43567\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85" y="1553768"/>
            <a:ext cx="3171066" cy="21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AppData\Local\Temp\Rar$DRa11736.47929\3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82" y="3860555"/>
            <a:ext cx="3226369" cy="21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4"/>
          <p:cNvSpPr/>
          <p:nvPr/>
        </p:nvSpPr>
        <p:spPr>
          <a:xfrm>
            <a:off x="8668328" y="2198337"/>
            <a:ext cx="2637325" cy="2146353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ru-RU" sz="1700" kern="1200" dirty="0" smtClean="0"/>
              <a:t>Существует необходимость в расстановке</a:t>
            </a:r>
          </a:p>
          <a:p>
            <a:pPr lvl="0" algn="ctr" defTabSz="622300">
              <a:spcBef>
                <a:spcPct val="0"/>
              </a:spcBef>
            </a:pPr>
            <a:r>
              <a:rPr lang="ru-RU" sz="2400" b="1" kern="1200" dirty="0" smtClean="0"/>
              <a:t>240</a:t>
            </a:r>
            <a:r>
              <a:rPr lang="ru-RU" sz="1700" kern="1200" dirty="0" smtClean="0"/>
              <a:t>онтейнеров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31" y="2110877"/>
            <a:ext cx="5818209" cy="4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14" y="2447999"/>
            <a:ext cx="51699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</a:t>
            </a: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контракт от 07.02.2020 № И-1-20-СВ на оказание услуг по актуализации «Схемы водоснабжения и водоотведения в административных границах г. Новокузнецка на период до </a:t>
            </a: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2023» </a:t>
            </a: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9,4 млн. рублей. Срок исполнения договора 30.09.2020.</a:t>
            </a:r>
          </a:p>
          <a:p>
            <a:pPr algn="ctr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874" y="939517"/>
            <a:ext cx="932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3600" b="1" dirty="0">
                <a:solidFill>
                  <a:srgbClr val="3B45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itchFamily="34" charset="0"/>
              </a:rPr>
              <a:t>СХЕМА ВОДОСНАБЖЕНИЯ И ВОДООТВЕДЕНИЯ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276" y="126677"/>
            <a:ext cx="9159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«Водоснабжение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сектора индивидуальной жилой застройки» в 2020 </a:t>
            </a:r>
          </a:p>
          <a:p>
            <a:pPr lvl="0"/>
            <a:endParaRPr lang="ru-RU" sz="18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67874" y="863823"/>
            <a:ext cx="6912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4" y="15519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Газовой котельной 1-ой очереди в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микрорайоне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Новоильинского района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9065" y="1151855"/>
            <a:ext cx="8869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целях обеспечения </a:t>
            </a:r>
            <a:r>
              <a:rPr lang="ru-RU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инженерной инфраструктурой комплексной застройки микрорайонов </a:t>
            </a:r>
            <a:r>
              <a:rPr lang="ru-RU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Новоильинского </a:t>
            </a:r>
            <a:r>
              <a:rPr lang="ru-RU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района</a:t>
            </a:r>
            <a:endParaRPr lang="ru-RU" b="1" dirty="0">
              <a:solidFill>
                <a:srgbClr val="3D6595"/>
              </a:solidFill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696" y="1943943"/>
            <a:ext cx="6361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СМР– ООО «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Флайэн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г. Москва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Муниципальный контракт заключен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муниципального контракта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104,7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–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июль 2020г.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74" y="3613075"/>
            <a:ext cx="4322543" cy="2520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270" y="2467570"/>
            <a:ext cx="4887713" cy="36657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84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96" y="2262747"/>
            <a:ext cx="6534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ротяженность водопровода – 4 км.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питьевой водой более 4000 </a:t>
            </a: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тоимость мероприятия - 8,5 млн. руб.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окончания работ - декабрь 2020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мероприятие по строительству входит в областную программу на 2022 г.</a:t>
            </a:r>
          </a:p>
        </p:txBody>
      </p: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репин\Downloads\PHOTO-2019-10-04-10-03-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81" y="1933664"/>
            <a:ext cx="4104456" cy="411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1050" y="23812"/>
            <a:ext cx="92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мероприятия «Водоснабжение территории сектора индивидуальной жилой застройки» в 2020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21" y="1410443"/>
            <a:ext cx="1116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ПСД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ВОДОПРОВОДА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ТУ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«АБАГУР»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2020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1050" y="632245"/>
            <a:ext cx="6912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пин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25" y="3628490"/>
            <a:ext cx="4536504" cy="25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453" y="2474328"/>
            <a:ext cx="905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ротяженность водопровода - 5,4 км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питьевой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 - 287 жилых домов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тоимость мероприятия - 5,5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окончания работ – 01.12. 2020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50" y="23812"/>
            <a:ext cx="92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мероприятия «Водоснабжение территории сектора индивидуальной жилой застройки» в 2020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21" y="1410443"/>
            <a:ext cx="1116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ПСД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ВОДОПРОВОДА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п.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Телеуты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Заводского района г.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овокузнецка в 2020 </a:t>
            </a:r>
          </a:p>
          <a:p>
            <a:endParaRPr lang="ru-RU" sz="2800" b="1" dirty="0">
              <a:solidFill>
                <a:srgbClr val="3B4555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1050" y="632245"/>
            <a:ext cx="6912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10" y="7268"/>
            <a:ext cx="861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970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4970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41" y="0"/>
            <a:ext cx="1224534" cy="9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717753360"/>
              </p:ext>
            </p:extLst>
          </p:nvPr>
        </p:nvGraphicFramePr>
        <p:xfrm>
          <a:off x="792485" y="3219822"/>
          <a:ext cx="9918129" cy="290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\\alice\Share\КОМИТЕТ\ОПиКРвЖКК\Дитрих А.В\Даурская\Фото работ\Фото июнь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1" y="3674173"/>
            <a:ext cx="5904656" cy="279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alice\Share\КОМИТЕТ\ОПиКРвЖКК\Дитрих А.В\Даурская\Фото работ\Фото июнь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1" y="1871936"/>
            <a:ext cx="5040560" cy="459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11851"/>
            <a:ext cx="11305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реализуется мероприятие по строительству сетей водоснабжения </a:t>
            </a:r>
            <a:r>
              <a:rPr lang="ru-RU" sz="2400" dirty="0" smtClean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Куйбышевском </a:t>
            </a: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р-не по ул. Техническая, Арбатская, </a:t>
            </a:r>
            <a:r>
              <a:rPr lang="ru-RU" sz="2400" dirty="0" err="1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Даурская</a:t>
            </a:r>
            <a:r>
              <a:rPr lang="ru-RU" sz="2400" dirty="0">
                <a:solidFill>
                  <a:srgbClr val="3D6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Спасская, Гончарова.</a:t>
            </a:r>
          </a:p>
          <a:p>
            <a:pPr defTabSz="91493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протяженность водопровода </a:t>
            </a:r>
            <a:r>
              <a:rPr lang="ru-RU" sz="2400" dirty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6,2 км </a:t>
            </a:r>
          </a:p>
          <a:p>
            <a:pPr defTabSz="91493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питьевой водой </a:t>
            </a: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221 жилого дома</a:t>
            </a:r>
          </a:p>
          <a:p>
            <a:pPr defTabSz="91493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400" dirty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стоимость строительства </a:t>
            </a: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400" dirty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 млн. </a:t>
            </a: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defTabSz="91493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400" dirty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выполнения работ </a:t>
            </a:r>
            <a:r>
              <a:rPr lang="ru-RU" sz="2400" dirty="0" smtClean="0">
                <a:solidFill>
                  <a:srgbClr val="3D6595"/>
                </a:solidFill>
                <a:latin typeface="Times New Roman" pitchFamily="18" charset="0"/>
                <a:cs typeface="Times New Roman" pitchFamily="18" charset="0"/>
              </a:rPr>
              <a:t> 30.07.2020 </a:t>
            </a:r>
            <a:endParaRPr lang="ru-RU" sz="2400" dirty="0">
              <a:solidFill>
                <a:srgbClr val="3D65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050" y="23812"/>
            <a:ext cx="901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мероприятия «Водоснабжение территории сектора индивидуальной жилой застройки» в 2020 </a:t>
            </a:r>
          </a:p>
          <a:p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1050" y="632245"/>
            <a:ext cx="734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2" y="44732"/>
            <a:ext cx="9064517" cy="14465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3200" b="1" dirty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Культурный квартал </a:t>
            </a:r>
            <a:r>
              <a:rPr lang="ru-RU" sz="3200" b="1" dirty="0" err="1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КоммунАрт</a:t>
            </a:r>
            <a:endParaRPr lang="ru-RU" sz="3200" b="1" dirty="0">
              <a:solidFill>
                <a:srgbClr val="3D65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3D6595"/>
                </a:solidFill>
                <a:latin typeface="Arial" pitchFamily="34" charset="0"/>
                <a:cs typeface="Arial" pitchFamily="34" charset="0"/>
              </a:rPr>
              <a:t>Парк им. Ю.А. Гагарина, Сад Металлургов, Театральная площадь </a:t>
            </a:r>
            <a:endParaRPr lang="ru-RU" sz="3200" dirty="0">
              <a:solidFill>
                <a:srgbClr val="3D65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7" r="2367"/>
          <a:stretch/>
        </p:blipFill>
        <p:spPr>
          <a:xfrm>
            <a:off x="7494953" y="1450364"/>
            <a:ext cx="3692359" cy="2417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70" y="3816151"/>
            <a:ext cx="3698843" cy="2465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4301" r="7085" b="5365"/>
          <a:stretch/>
        </p:blipFill>
        <p:spPr>
          <a:xfrm rot="16200000">
            <a:off x="2521929" y="1524372"/>
            <a:ext cx="3244253" cy="62710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2982" y="1498462"/>
            <a:ext cx="575945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3D6595"/>
                </a:solidFill>
                <a:cs typeface="Calibri" panose="020F0502020204030204" pitchFamily="34" charset="0"/>
              </a:rPr>
              <a:t>В </a:t>
            </a:r>
            <a:r>
              <a:rPr lang="ru-RU" sz="1800" dirty="0" smtClean="0">
                <a:solidFill>
                  <a:srgbClr val="3D6595"/>
                </a:solidFill>
                <a:cs typeface="Calibri" panose="020F0502020204030204" pitchFamily="34" charset="0"/>
              </a:rPr>
              <a:t>2020г</a:t>
            </a:r>
            <a:r>
              <a:rPr lang="ru-RU" sz="1800" dirty="0">
                <a:solidFill>
                  <a:srgbClr val="3D6595"/>
                </a:solidFill>
                <a:cs typeface="Calibri" panose="020F0502020204030204" pitchFamily="34" charset="0"/>
              </a:rPr>
              <a:t>. </a:t>
            </a:r>
            <a:r>
              <a:rPr lang="ru-RU" sz="1800" dirty="0" smtClean="0">
                <a:solidFill>
                  <a:srgbClr val="3D6595"/>
                </a:solidFill>
                <a:cs typeface="Calibri" panose="020F0502020204030204" pitchFamily="34" charset="0"/>
              </a:rPr>
              <a:t>разработка ПСД</a:t>
            </a:r>
          </a:p>
          <a:p>
            <a:pPr lvl="0"/>
            <a:r>
              <a:rPr lang="ru-RU" sz="1800" dirty="0" smtClean="0">
                <a:solidFill>
                  <a:srgbClr val="3D6595"/>
                </a:solidFill>
                <a:cs typeface="Calibri" panose="020F0502020204030204" pitchFamily="34" charset="0"/>
              </a:rPr>
              <a:t>Стоимость </a:t>
            </a:r>
            <a:r>
              <a:rPr lang="ru-RU" sz="1800" smtClean="0">
                <a:solidFill>
                  <a:srgbClr val="3D6595"/>
                </a:solidFill>
                <a:cs typeface="Calibri" panose="020F0502020204030204" pitchFamily="34" charset="0"/>
              </a:rPr>
              <a:t>разработки </a:t>
            </a:r>
            <a:r>
              <a:rPr lang="ru-RU" sz="1800" smtClean="0">
                <a:solidFill>
                  <a:srgbClr val="3D6595"/>
                </a:solidFill>
                <a:cs typeface="Calibri" panose="020F0502020204030204" pitchFamily="34" charset="0"/>
              </a:rPr>
              <a:t>-</a:t>
            </a:r>
            <a:r>
              <a:rPr lang="ru-RU" sz="1800" smtClean="0">
                <a:solidFill>
                  <a:srgbClr val="3D6595"/>
                </a:solidFill>
                <a:cs typeface="Calibri" panose="020F0502020204030204" pitchFamily="34" charset="0"/>
              </a:rPr>
              <a:t>20</a:t>
            </a:r>
            <a:r>
              <a:rPr lang="ru-RU" sz="1800" smtClean="0">
                <a:solidFill>
                  <a:srgbClr val="3D6595"/>
                </a:solidFill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3D6595"/>
                </a:solidFill>
                <a:cs typeface="Calibri" panose="020F0502020204030204" pitchFamily="34" charset="0"/>
              </a:rPr>
              <a:t>млн.руб</a:t>
            </a:r>
            <a:endParaRPr lang="ru-RU" sz="1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2021-2022 гг. </a:t>
            </a:r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запланирована </a:t>
            </a:r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</a:t>
            </a:r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</a:t>
            </a:r>
          </a:p>
          <a:p>
            <a:r>
              <a:rPr lang="ru-RU" sz="18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СМР - 2,7 млрд. руб.</a:t>
            </a:r>
            <a:r>
              <a:rPr lang="ru-RU" sz="1800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Срок окончания –  2022г</a:t>
            </a:r>
          </a:p>
        </p:txBody>
      </p:sp>
    </p:spTree>
    <p:extLst>
      <p:ext uri="{BB962C8B-B14F-4D97-AF65-F5344CB8AC3E}">
        <p14:creationId xmlns:p14="http://schemas.microsoft.com/office/powerpoint/2010/main" val="3770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53" y="71933"/>
            <a:ext cx="8953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 Объект культурного наследия местного (муниципального) значения «Дом купца Фонарева» (ул. Водопадная, 19).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459" y="1684728"/>
            <a:ext cx="52215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работ по разработке научно-проектной документации на реставрацию объекта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Начало: октябрь 2019 г.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Генеральный подрядчик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СРК«Практика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Сумма контракта: 3 990 000,00 руб.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 окончания работ : декабрь 2019 г.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ГИКЭ – выполнена (январь-май 2020 г.)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Научно-проектная документация проходит стадию согласования  в соответствии с 73-ФЗ от 25.06.2002 </a:t>
            </a:r>
          </a:p>
          <a:p>
            <a:pPr>
              <a:spcBef>
                <a:spcPts val="120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509" y="57603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B0A914-EF32-425D-AE90-9477F294A0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/>
          <a:stretch/>
        </p:blipFill>
        <p:spPr>
          <a:xfrm>
            <a:off x="5545013" y="1844715"/>
            <a:ext cx="566465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61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53" y="71933"/>
            <a:ext cx="916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 Объект культурного наследия регионального    значения «Обелиск на братской могиле 69 воинов, погибших от ран в госпиталях города»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6461" y="1785608"/>
            <a:ext cx="46805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работ по разработке проектно-сметной документации  на ремонт объекта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Начало: июнь 2020 г.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Генеральный подрядчик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«РОСТ»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Сумма контракта: 185 000,00 руб.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 окончания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работ: 31 октября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 г.</a:t>
            </a:r>
          </a:p>
          <a:p>
            <a:pPr>
              <a:spcBef>
                <a:spcPts val="120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509" y="57603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3B8B2C-CD37-4074-AE31-CA983257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12219" r="515" b="11281"/>
          <a:stretch/>
        </p:blipFill>
        <p:spPr>
          <a:xfrm>
            <a:off x="5068191" y="1785608"/>
            <a:ext cx="6104617" cy="36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1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53" y="-86"/>
            <a:ext cx="8953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 Объект культурного наследия регионального значения Дом, в котором в 1857 году жил писатель Достоевский Федор Михайлович </a:t>
            </a:r>
            <a:endParaRPr lang="ru-RU" sz="2800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r>
              <a:rPr lang="ru-RU" sz="2800" dirty="0" smtClean="0">
                <a:solidFill>
                  <a:srgbClr val="3B4555"/>
                </a:solidFill>
                <a:latin typeface="Futura PT Medium" pitchFamily="34" charset="-52"/>
              </a:rPr>
              <a:t>(</a:t>
            </a:r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ул. Достоевского, 40)</a:t>
            </a:r>
          </a:p>
          <a:p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6422" y="2204618"/>
            <a:ext cx="47525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работ по разработке научно-проектной документации на проведение ремонтно-реставрационных работ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Начало: май 2020 г.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Генеральный подрядчик: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«ПСК«РЕСТЮНИОН»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Сумма контракта:  1 555 471,56 руб.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 окончания работ по договору: август 2020г.</a:t>
            </a:r>
          </a:p>
          <a:p>
            <a:pPr>
              <a:spcBef>
                <a:spcPts val="120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509" y="57603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12884E-B3FB-486D-BFAC-2A3C69B08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54" y="1596473"/>
            <a:ext cx="5945002" cy="39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7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158" y="3271206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5D6A"/>
                </a:solidFill>
                <a:latin typeface="Futura PT Medium" pitchFamily="34" charset="-52"/>
              </a:rPr>
              <a:t>Благодарю </a:t>
            </a:r>
          </a:p>
          <a:p>
            <a:r>
              <a:rPr lang="ru-RU" sz="3600" b="1" dirty="0" smtClean="0">
                <a:solidFill>
                  <a:srgbClr val="335D6A"/>
                </a:solidFill>
                <a:latin typeface="Futura PT Medium" pitchFamily="34" charset="-52"/>
              </a:rPr>
              <a:t>за внимание!</a:t>
            </a:r>
            <a:endParaRPr lang="ru-RU" sz="3600" b="1" dirty="0">
              <a:solidFill>
                <a:srgbClr val="335D6A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4" y="15519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наружной сети канализации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микрорайоне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Новоильинского района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874" y="2085289"/>
            <a:ext cx="5632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СМР– ООО «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Монтажэнергострой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г.Кемерово</a:t>
            </a:r>
            <a:endParaRPr lang="ru-RU" dirty="0" smtClean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Муниципальный контракт заключен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муниципального контракта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48,5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–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август 2020г.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3" descr="C:\Users\комп\Desktop\проекты 2018\nvkz-mrn7a.jpg"/>
          <p:cNvPicPr>
            <a:picLocks noChangeAspect="1" noChangeArrowheads="1"/>
          </p:cNvPicPr>
          <p:nvPr/>
        </p:nvPicPr>
        <p:blipFill>
          <a:blip r:embed="rId4" cstate="print"/>
          <a:srcRect l="28936" r="8333" b="7397"/>
          <a:stretch>
            <a:fillRect/>
          </a:stretch>
        </p:blipFill>
        <p:spPr bwMode="auto">
          <a:xfrm>
            <a:off x="6442971" y="1859741"/>
            <a:ext cx="4934693" cy="41384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59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065" y="143745"/>
            <a:ext cx="9064517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внутриквартальной тепловой сети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микрорайоне </a:t>
            </a:r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Новоильинского района </a:t>
            </a:r>
            <a:endParaRPr lang="ru-RU" sz="2800" b="1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4723" y="2503402"/>
            <a:ext cx="4238866" cy="31791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1562" y="2208305"/>
            <a:ext cx="6193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Внутриквартальная тепловая сеть: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СМР– ООО «</a:t>
            </a:r>
            <a:r>
              <a:rPr lang="ru-RU" dirty="0" err="1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Топкинский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Водоканал», г. Топки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муниципального контракта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–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июль 2020г.</a:t>
            </a:r>
          </a:p>
        </p:txBody>
      </p:sp>
    </p:spTree>
    <p:extLst>
      <p:ext uri="{BB962C8B-B14F-4D97-AF65-F5344CB8AC3E}">
        <p14:creationId xmlns:p14="http://schemas.microsoft.com/office/powerpoint/2010/main" val="11673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3" y="370639"/>
            <a:ext cx="906451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Сквер у Фонтана на Кирова 71 Центрального района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83" y="893855"/>
            <a:ext cx="8926476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lvl="0"/>
            <a:r>
              <a:rPr lang="ru-RU" b="1" dirty="0" smtClean="0">
                <a:solidFill>
                  <a:srgbClr val="3D6595"/>
                </a:solidFill>
                <a:cs typeface="Calibri" panose="020F0502020204030204" pitchFamily="34" charset="0"/>
              </a:rPr>
              <a:t>В рамках национального проекта «Формирование комфортной городской среды»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445" y="1871935"/>
            <a:ext cx="5007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Подрядчик АО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Кемеровоспецстрой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 муниципального контракта  – 94,6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млн.руб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окончания –  август 2020г.</a:t>
            </a:r>
          </a:p>
          <a:p>
            <a:endParaRPr lang="ru-RU" sz="1600" dirty="0">
              <a:solidFill>
                <a:srgbClr val="3D6595"/>
              </a:solidFill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671" y="1978442"/>
            <a:ext cx="5268462" cy="3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623" r="1049" b="-1"/>
          <a:stretch/>
        </p:blipFill>
        <p:spPr>
          <a:xfrm>
            <a:off x="904956" y="3384103"/>
            <a:ext cx="4176464" cy="25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2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035" y="5945"/>
            <a:ext cx="7710746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физкультурно-оздоровительного комплекса с универсальным игровым залом 36х18, Новоильинский район, квартал </a:t>
            </a:r>
            <a:r>
              <a:rPr lang="ru-RU" sz="2800" b="1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4-4-А</a:t>
            </a:r>
            <a:endParaRPr lang="ru-RU" sz="2800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9" y="143745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2498" y="1390935"/>
            <a:ext cx="8726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D6595"/>
                </a:solidFill>
                <a:cs typeface="Calibri" panose="020F0502020204030204" pitchFamily="34" charset="0"/>
              </a:rPr>
              <a:t>В рамках национального проекта </a:t>
            </a:r>
            <a:r>
              <a:rPr lang="ru-RU" b="1" dirty="0" smtClean="0">
                <a:solidFill>
                  <a:srgbClr val="3D6595"/>
                </a:solidFill>
                <a:cs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3D6595"/>
                </a:solidFill>
                <a:cs typeface="Calibri" panose="020F0502020204030204" pitchFamily="34" charset="0"/>
              </a:rPr>
              <a:t>Демография» - «Спорт – норма жизни»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7252" y="1801403"/>
            <a:ext cx="49818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2019г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Разработана ПСД и получено положительное заключение экспертизы Подрядчик СМР: ООО «ТС-Строй»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работ - 106,2 млн. руб.</a:t>
            </a:r>
          </a:p>
          <a:p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</a:t>
            </a:r>
            <a:r>
              <a:rPr lang="ru-RU" dirty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 – </a:t>
            </a:r>
            <a:r>
              <a:rPr lang="ru-RU" dirty="0" smtClean="0">
                <a:solidFill>
                  <a:srgbClr val="3D65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август 2020г.</a:t>
            </a:r>
            <a:endParaRPr lang="ru-RU" dirty="0">
              <a:solidFill>
                <a:srgbClr val="3D6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533" y="3412384"/>
            <a:ext cx="3860252" cy="2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05053" y="1949827"/>
            <a:ext cx="5256584" cy="41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8878</TotalTime>
  <Words>3141</Words>
  <Application>Microsoft Office PowerPoint</Application>
  <PresentationFormat>Произвольный</PresentationFormat>
  <Paragraphs>382</Paragraphs>
  <Slides>57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«Стадион международного уровня "Воркаут" в Заводском районе, четыре спортивных площадки "Воркаут"  (Центральный,    Орджоникидзевский, Новоильинский и  Заводской район)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 Южной автомагистрали (3 этап) в г.Новокузнецке, протяженностью 2,35 км</vt:lpstr>
      <vt:lpstr>Презентация PowerPoint</vt:lpstr>
      <vt:lpstr>Презентация PowerPoint</vt:lpstr>
      <vt:lpstr>Презентация PowerPoint</vt:lpstr>
      <vt:lpstr>Капитальный ремонт «Стадион «Металлург» по пр. Строителей, 28</vt:lpstr>
      <vt:lpstr>Капитальный ремонт «МАФСУ «СШОР «Металлург» по пр. Строителей, 26; ул. Архитекторов, 12а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Начальник</cp:lastModifiedBy>
  <cp:revision>484</cp:revision>
  <cp:lastPrinted>2020-07-20T10:54:27Z</cp:lastPrinted>
  <dcterms:created xsi:type="dcterms:W3CDTF">2018-10-19T07:56:24Z</dcterms:created>
  <dcterms:modified xsi:type="dcterms:W3CDTF">2020-07-28T06:13:41Z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2782455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